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257" r:id="rId3"/>
    <p:sldId id="258" r:id="rId4"/>
    <p:sldId id="259" r:id="rId5"/>
    <p:sldId id="311" r:id="rId6"/>
    <p:sldId id="261" r:id="rId7"/>
    <p:sldId id="298" r:id="rId8"/>
    <p:sldId id="262" r:id="rId9"/>
    <p:sldId id="278" r:id="rId10"/>
    <p:sldId id="265" r:id="rId11"/>
    <p:sldId id="306" r:id="rId12"/>
    <p:sldId id="307" r:id="rId13"/>
    <p:sldId id="308" r:id="rId14"/>
    <p:sldId id="309" r:id="rId15"/>
    <p:sldId id="291" r:id="rId16"/>
    <p:sldId id="299" r:id="rId17"/>
    <p:sldId id="292" r:id="rId18"/>
    <p:sldId id="293" r:id="rId19"/>
    <p:sldId id="297" r:id="rId20"/>
    <p:sldId id="295" r:id="rId21"/>
    <p:sldId id="296" r:id="rId22"/>
    <p:sldId id="294" r:id="rId23"/>
    <p:sldId id="266" r:id="rId24"/>
    <p:sldId id="267" r:id="rId25"/>
    <p:sldId id="268" r:id="rId26"/>
    <p:sldId id="285" r:id="rId27"/>
    <p:sldId id="269" r:id="rId28"/>
    <p:sldId id="300" r:id="rId29"/>
    <p:sldId id="270" r:id="rId30"/>
    <p:sldId id="271" r:id="rId31"/>
    <p:sldId id="281" r:id="rId32"/>
    <p:sldId id="272" r:id="rId33"/>
    <p:sldId id="273" r:id="rId34"/>
    <p:sldId id="274" r:id="rId35"/>
    <p:sldId id="275" r:id="rId36"/>
    <p:sldId id="276" r:id="rId37"/>
    <p:sldId id="277" r:id="rId38"/>
    <p:sldId id="279" r:id="rId39"/>
    <p:sldId id="280" r:id="rId40"/>
    <p:sldId id="282" r:id="rId41"/>
    <p:sldId id="283" r:id="rId42"/>
    <p:sldId id="284" r:id="rId43"/>
    <p:sldId id="286" r:id="rId44"/>
    <p:sldId id="287" r:id="rId45"/>
    <p:sldId id="288" r:id="rId46"/>
    <p:sldId id="289" r:id="rId47"/>
    <p:sldId id="290" r:id="rId48"/>
    <p:sldId id="301" r:id="rId49"/>
    <p:sldId id="303" r:id="rId50"/>
    <p:sldId id="302" r:id="rId51"/>
    <p:sldId id="317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4660"/>
  </p:normalViewPr>
  <p:slideViewPr>
    <p:cSldViewPr>
      <p:cViewPr varScale="1">
        <p:scale>
          <a:sx n="110" d="100"/>
          <a:sy n="110" d="100"/>
        </p:scale>
        <p:origin x="-189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171F11-88CF-4F1E-9DDD-8F23F713405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B3A3F39-274D-4623-8BCF-06D9FB768A4A}">
      <dgm:prSet custT="1"/>
      <dgm:spPr/>
      <dgm:t>
        <a:bodyPr/>
        <a:lstStyle/>
        <a:p>
          <a:pPr algn="l" rtl="0"/>
          <a:r>
            <a:rPr lang="ru-RU" sz="2000" b="0" i="1" baseline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Участие в научно-практической конференции «Горение и взрыв: достижения науки и практики »</a:t>
          </a:r>
          <a:endParaRPr lang="ru-RU" sz="2000" b="0" i="1" baseline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4848E59-F3E6-4513-A8C6-D641DADDDC20}" type="parTrans" cxnId="{004D51F7-2273-4172-8D15-0DE540490DB2}">
      <dgm:prSet/>
      <dgm:spPr/>
      <dgm:t>
        <a:bodyPr/>
        <a:lstStyle/>
        <a:p>
          <a:pPr algn="l"/>
          <a:endParaRPr lang="ru-RU" sz="2000" i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63F438A-C4B6-49A6-961D-C59E0681DB0A}" type="sibTrans" cxnId="{004D51F7-2273-4172-8D15-0DE540490DB2}">
      <dgm:prSet/>
      <dgm:spPr/>
      <dgm:t>
        <a:bodyPr/>
        <a:lstStyle/>
        <a:p>
          <a:pPr algn="l"/>
          <a:endParaRPr lang="ru-RU" sz="2000" i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CDE3C4-3CB9-46EC-B3BB-3BB3409C12DF}">
      <dgm:prSet custT="1"/>
      <dgm:spPr/>
      <dgm:t>
        <a:bodyPr/>
        <a:lstStyle/>
        <a:p>
          <a:pPr algn="l" rtl="0"/>
          <a:r>
            <a:rPr lang="ru-RU" sz="2000" b="0" i="1" baseline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Участие в научно-практической конференции по дисциплине История России, посвященной юбилею победы  »</a:t>
          </a:r>
          <a:endParaRPr lang="ru-RU" sz="2000" b="0" i="1" baseline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D5EC000-B282-4518-BDB2-541E3EA3C670}" type="parTrans" cxnId="{FD9A5A69-A051-4C9B-8CBB-26219AA1C4F9}">
      <dgm:prSet/>
      <dgm:spPr/>
      <dgm:t>
        <a:bodyPr/>
        <a:lstStyle/>
        <a:p>
          <a:pPr algn="l"/>
          <a:endParaRPr lang="ru-RU" sz="2000" i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1B35B90-2AD4-4A44-8BAC-BC946B384A98}" type="sibTrans" cxnId="{FD9A5A69-A051-4C9B-8CBB-26219AA1C4F9}">
      <dgm:prSet/>
      <dgm:spPr/>
      <dgm:t>
        <a:bodyPr/>
        <a:lstStyle/>
        <a:p>
          <a:pPr algn="l"/>
          <a:endParaRPr lang="ru-RU" sz="2000" i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770B0E8-CA52-4429-B001-8CB90DEB275C}">
      <dgm:prSet custT="1"/>
      <dgm:spPr/>
      <dgm:t>
        <a:bodyPr/>
        <a:lstStyle/>
        <a:p>
          <a:pPr algn="l" rtl="0"/>
          <a:r>
            <a:rPr lang="ru-RU" sz="2000" b="0" i="1" baseline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Участие в круглом столе «Культура поведения сотрудников»</a:t>
          </a:r>
          <a:endParaRPr lang="ru-RU" sz="2000" b="0" i="1" baseline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B7EFB04-679B-4C4E-872E-CAF0697192DC}" type="parTrans" cxnId="{854A9A13-DABE-44D9-98A3-1DBFC103371E}">
      <dgm:prSet/>
      <dgm:spPr/>
      <dgm:t>
        <a:bodyPr/>
        <a:lstStyle/>
        <a:p>
          <a:pPr algn="l"/>
          <a:endParaRPr lang="ru-RU" sz="2000" i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D44E342-F7FB-4389-A2B2-8FF9495856D8}" type="sibTrans" cxnId="{854A9A13-DABE-44D9-98A3-1DBFC103371E}">
      <dgm:prSet/>
      <dgm:spPr/>
      <dgm:t>
        <a:bodyPr/>
        <a:lstStyle/>
        <a:p>
          <a:pPr algn="l"/>
          <a:endParaRPr lang="ru-RU" sz="2000" i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3AA8381-F256-4409-A879-65B29B50C608}">
      <dgm:prSet custT="1"/>
      <dgm:spPr/>
      <dgm:t>
        <a:bodyPr/>
        <a:lstStyle/>
        <a:p>
          <a:pPr algn="l" rtl="0"/>
          <a:r>
            <a:rPr lang="ru-RU" sz="2000" b="0" i="1" baseline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Участие в межвузовской олимпиаде по математике(10 чел.)</a:t>
          </a:r>
          <a:endParaRPr lang="ru-RU" sz="2000" b="0" i="1" baseline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1358653-FBC2-47D4-8D66-F2442FD23987}" type="parTrans" cxnId="{64AD8A81-99A3-42A2-AD06-F5A7244F2035}">
      <dgm:prSet/>
      <dgm:spPr/>
      <dgm:t>
        <a:bodyPr/>
        <a:lstStyle/>
        <a:p>
          <a:pPr algn="l"/>
          <a:endParaRPr lang="ru-RU" sz="2000" i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34EE84D-F8DA-46C0-BCB3-FAC834F11BB9}" type="sibTrans" cxnId="{64AD8A81-99A3-42A2-AD06-F5A7244F2035}">
      <dgm:prSet/>
      <dgm:spPr/>
      <dgm:t>
        <a:bodyPr/>
        <a:lstStyle/>
        <a:p>
          <a:pPr algn="l"/>
          <a:endParaRPr lang="ru-RU" sz="2000" i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00B91B4-8E47-4634-9F57-3B84452A8EFD}">
      <dgm:prSet custT="1"/>
      <dgm:spPr/>
      <dgm:t>
        <a:bodyPr/>
        <a:lstStyle/>
        <a:p>
          <a:pPr algn="l" rtl="0"/>
          <a:r>
            <a:rPr lang="ru-RU" sz="2000" b="0" i="1" baseline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Участие в круглом столе «Физкультура и спорт»</a:t>
          </a:r>
          <a:endParaRPr lang="ru-RU" sz="2000" b="0" i="1" baseline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ADB1112-81B5-4215-996A-87A8F8D1F0AB}" type="parTrans" cxnId="{8572DA15-7C5C-4362-A105-1186CA66DDC0}">
      <dgm:prSet/>
      <dgm:spPr/>
      <dgm:t>
        <a:bodyPr/>
        <a:lstStyle/>
        <a:p>
          <a:pPr algn="l"/>
          <a:endParaRPr lang="ru-RU" sz="2000" i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96BD0CC-45B2-439A-B222-32D7AFCBC955}" type="sibTrans" cxnId="{8572DA15-7C5C-4362-A105-1186CA66DDC0}">
      <dgm:prSet/>
      <dgm:spPr/>
      <dgm:t>
        <a:bodyPr/>
        <a:lstStyle/>
        <a:p>
          <a:pPr algn="l"/>
          <a:endParaRPr lang="ru-RU" sz="2000" i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AAD6098-D368-49A0-8A11-37DAFE41F77B}">
      <dgm:prSet custT="1"/>
      <dgm:spPr/>
      <dgm:t>
        <a:bodyPr/>
        <a:lstStyle/>
        <a:p>
          <a:pPr algn="l" rtl="0"/>
          <a:r>
            <a:rPr lang="ru-RU" sz="2000" b="0" i="1" baseline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Участие в турнире «Ораторское искусство»</a:t>
          </a:r>
          <a:endParaRPr lang="ru-RU" sz="2000" b="0" i="1" baseline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51040E4-CF07-4DF0-9668-6E8D24C11E9E}" type="parTrans" cxnId="{B55CE67E-3DCF-4CE7-BD24-B7A5A7ECBE1A}">
      <dgm:prSet/>
      <dgm:spPr/>
      <dgm:t>
        <a:bodyPr/>
        <a:lstStyle/>
        <a:p>
          <a:pPr algn="l"/>
          <a:endParaRPr lang="ru-RU" sz="2000" i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54A7F0A-C8C6-4FD4-A57E-8D8762D94795}" type="sibTrans" cxnId="{B55CE67E-3DCF-4CE7-BD24-B7A5A7ECBE1A}">
      <dgm:prSet/>
      <dgm:spPr/>
      <dgm:t>
        <a:bodyPr/>
        <a:lstStyle/>
        <a:p>
          <a:pPr algn="l"/>
          <a:endParaRPr lang="ru-RU" sz="2000" i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18F17C3-85F8-408C-86F4-D5422C2E577D}" type="pres">
      <dgm:prSet presAssocID="{1C171F11-88CF-4F1E-9DDD-8F23F71340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FF24E5-768E-434C-B79E-3F2AEA16E48E}" type="pres">
      <dgm:prSet presAssocID="{8B3A3F39-274D-4623-8BCF-06D9FB768A4A}" presName="linNode" presStyleCnt="0"/>
      <dgm:spPr/>
    </dgm:pt>
    <dgm:pt modelId="{E30DA84A-6D9B-4FEF-9253-DCA70D73DE8E}" type="pres">
      <dgm:prSet presAssocID="{8B3A3F39-274D-4623-8BCF-06D9FB768A4A}" presName="parentText" presStyleLbl="node1" presStyleIdx="0" presStyleCnt="6" custScaleX="2055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D749F9-2FED-47C2-9109-06020AABB08C}" type="pres">
      <dgm:prSet presAssocID="{863F438A-C4B6-49A6-961D-C59E0681DB0A}" presName="sp" presStyleCnt="0"/>
      <dgm:spPr/>
    </dgm:pt>
    <dgm:pt modelId="{111884F4-EC5C-4E56-8281-70AFB90184E9}" type="pres">
      <dgm:prSet presAssocID="{59CDE3C4-3CB9-46EC-B3BB-3BB3409C12DF}" presName="linNode" presStyleCnt="0"/>
      <dgm:spPr/>
    </dgm:pt>
    <dgm:pt modelId="{E0D16322-449C-4658-9BE4-4B5DFB06CAA0}" type="pres">
      <dgm:prSet presAssocID="{59CDE3C4-3CB9-46EC-B3BB-3BB3409C12DF}" presName="parentText" presStyleLbl="node1" presStyleIdx="1" presStyleCnt="6" custScaleX="25230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B9848D-0B7F-42EA-8A31-606BE9544226}" type="pres">
      <dgm:prSet presAssocID="{C1B35B90-2AD4-4A44-8BAC-BC946B384A98}" presName="sp" presStyleCnt="0"/>
      <dgm:spPr/>
    </dgm:pt>
    <dgm:pt modelId="{7899EFAF-75A1-4CDD-B1CC-4E0D8A79BCF1}" type="pres">
      <dgm:prSet presAssocID="{1770B0E8-CA52-4429-B001-8CB90DEB275C}" presName="linNode" presStyleCnt="0"/>
      <dgm:spPr/>
    </dgm:pt>
    <dgm:pt modelId="{4A593DE1-FFD1-452D-B01C-AE353BFAE70B}" type="pres">
      <dgm:prSet presAssocID="{1770B0E8-CA52-4429-B001-8CB90DEB275C}" presName="parentText" presStyleLbl="node1" presStyleIdx="2" presStyleCnt="6" custScaleX="2055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96783B-C248-4E69-A362-3FD6D05AA6DC}" type="pres">
      <dgm:prSet presAssocID="{5D44E342-F7FB-4389-A2B2-8FF9495856D8}" presName="sp" presStyleCnt="0"/>
      <dgm:spPr/>
    </dgm:pt>
    <dgm:pt modelId="{4A249F12-400D-41F6-8F63-BBFFD8364226}" type="pres">
      <dgm:prSet presAssocID="{23AA8381-F256-4409-A879-65B29B50C608}" presName="linNode" presStyleCnt="0"/>
      <dgm:spPr/>
    </dgm:pt>
    <dgm:pt modelId="{619F67A4-4C2C-4011-B624-5CA9DEC5CB1C}" type="pres">
      <dgm:prSet presAssocID="{23AA8381-F256-4409-A879-65B29B50C608}" presName="parentText" presStyleLbl="node1" presStyleIdx="3" presStyleCnt="6" custScaleX="22809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26E8FF-9E7E-4211-BA18-F48712AB3E7E}" type="pres">
      <dgm:prSet presAssocID="{934EE84D-F8DA-46C0-BCB3-FAC834F11BB9}" presName="sp" presStyleCnt="0"/>
      <dgm:spPr/>
    </dgm:pt>
    <dgm:pt modelId="{8E485870-5C2B-49E8-BBA2-7FE5540A1F86}" type="pres">
      <dgm:prSet presAssocID="{F00B91B4-8E47-4634-9F57-3B84452A8EFD}" presName="linNode" presStyleCnt="0"/>
      <dgm:spPr/>
    </dgm:pt>
    <dgm:pt modelId="{1D052C33-B450-4F77-940E-4FCD29DE849A}" type="pres">
      <dgm:prSet presAssocID="{F00B91B4-8E47-4634-9F57-3B84452A8EFD}" presName="parentText" presStyleLbl="node1" presStyleIdx="4" presStyleCnt="6" custScaleX="14381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B90172-20DF-4B9E-93E0-99F9BE63CB7D}" type="pres">
      <dgm:prSet presAssocID="{796BD0CC-45B2-439A-B222-32D7AFCBC955}" presName="sp" presStyleCnt="0"/>
      <dgm:spPr/>
    </dgm:pt>
    <dgm:pt modelId="{E7212577-BD3E-4A30-BBAF-440FF3888E0C}" type="pres">
      <dgm:prSet presAssocID="{EAAD6098-D368-49A0-8A11-37DAFE41F77B}" presName="linNode" presStyleCnt="0"/>
      <dgm:spPr/>
    </dgm:pt>
    <dgm:pt modelId="{47F66084-8E25-466E-92A8-CBB49669B1D9}" type="pres">
      <dgm:prSet presAssocID="{EAAD6098-D368-49A0-8A11-37DAFE41F77B}" presName="parentText" presStyleLbl="node1" presStyleIdx="5" presStyleCnt="6" custScaleX="1933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5CE67E-3DCF-4CE7-BD24-B7A5A7ECBE1A}" srcId="{1C171F11-88CF-4F1E-9DDD-8F23F7134052}" destId="{EAAD6098-D368-49A0-8A11-37DAFE41F77B}" srcOrd="5" destOrd="0" parTransId="{751040E4-CF07-4DF0-9668-6E8D24C11E9E}" sibTransId="{054A7F0A-C8C6-4FD4-A57E-8D8762D94795}"/>
    <dgm:cxn modelId="{B56A63A0-4EDE-4209-9977-F3F006354924}" type="presOf" srcId="{EAAD6098-D368-49A0-8A11-37DAFE41F77B}" destId="{47F66084-8E25-466E-92A8-CBB49669B1D9}" srcOrd="0" destOrd="0" presId="urn:microsoft.com/office/officeart/2005/8/layout/vList5"/>
    <dgm:cxn modelId="{00A1B495-77CD-4F30-9C3B-ECDD815F0914}" type="presOf" srcId="{1C171F11-88CF-4F1E-9DDD-8F23F7134052}" destId="{418F17C3-85F8-408C-86F4-D5422C2E577D}" srcOrd="0" destOrd="0" presId="urn:microsoft.com/office/officeart/2005/8/layout/vList5"/>
    <dgm:cxn modelId="{854A9A13-DABE-44D9-98A3-1DBFC103371E}" srcId="{1C171F11-88CF-4F1E-9DDD-8F23F7134052}" destId="{1770B0E8-CA52-4429-B001-8CB90DEB275C}" srcOrd="2" destOrd="0" parTransId="{FB7EFB04-679B-4C4E-872E-CAF0697192DC}" sibTransId="{5D44E342-F7FB-4389-A2B2-8FF9495856D8}"/>
    <dgm:cxn modelId="{56792666-E160-4888-947B-D0BCF3F20B37}" type="presOf" srcId="{F00B91B4-8E47-4634-9F57-3B84452A8EFD}" destId="{1D052C33-B450-4F77-940E-4FCD29DE849A}" srcOrd="0" destOrd="0" presId="urn:microsoft.com/office/officeart/2005/8/layout/vList5"/>
    <dgm:cxn modelId="{365D3E8C-6526-414D-B150-E9C64FCF493C}" type="presOf" srcId="{8B3A3F39-274D-4623-8BCF-06D9FB768A4A}" destId="{E30DA84A-6D9B-4FEF-9253-DCA70D73DE8E}" srcOrd="0" destOrd="0" presId="urn:microsoft.com/office/officeart/2005/8/layout/vList5"/>
    <dgm:cxn modelId="{DAF4E915-2DC4-45C0-B9F7-18C3BB4D5185}" type="presOf" srcId="{59CDE3C4-3CB9-46EC-B3BB-3BB3409C12DF}" destId="{E0D16322-449C-4658-9BE4-4B5DFB06CAA0}" srcOrd="0" destOrd="0" presId="urn:microsoft.com/office/officeart/2005/8/layout/vList5"/>
    <dgm:cxn modelId="{004D51F7-2273-4172-8D15-0DE540490DB2}" srcId="{1C171F11-88CF-4F1E-9DDD-8F23F7134052}" destId="{8B3A3F39-274D-4623-8BCF-06D9FB768A4A}" srcOrd="0" destOrd="0" parTransId="{34848E59-F3E6-4513-A8C6-D641DADDDC20}" sibTransId="{863F438A-C4B6-49A6-961D-C59E0681DB0A}"/>
    <dgm:cxn modelId="{8572DA15-7C5C-4362-A105-1186CA66DDC0}" srcId="{1C171F11-88CF-4F1E-9DDD-8F23F7134052}" destId="{F00B91B4-8E47-4634-9F57-3B84452A8EFD}" srcOrd="4" destOrd="0" parTransId="{3ADB1112-81B5-4215-996A-87A8F8D1F0AB}" sibTransId="{796BD0CC-45B2-439A-B222-32D7AFCBC955}"/>
    <dgm:cxn modelId="{AC10803A-FC6F-4FEC-A7ED-581E2E650947}" type="presOf" srcId="{23AA8381-F256-4409-A879-65B29B50C608}" destId="{619F67A4-4C2C-4011-B624-5CA9DEC5CB1C}" srcOrd="0" destOrd="0" presId="urn:microsoft.com/office/officeart/2005/8/layout/vList5"/>
    <dgm:cxn modelId="{64AD8A81-99A3-42A2-AD06-F5A7244F2035}" srcId="{1C171F11-88CF-4F1E-9DDD-8F23F7134052}" destId="{23AA8381-F256-4409-A879-65B29B50C608}" srcOrd="3" destOrd="0" parTransId="{31358653-FBC2-47D4-8D66-F2442FD23987}" sibTransId="{934EE84D-F8DA-46C0-BCB3-FAC834F11BB9}"/>
    <dgm:cxn modelId="{FD9A5A69-A051-4C9B-8CBB-26219AA1C4F9}" srcId="{1C171F11-88CF-4F1E-9DDD-8F23F7134052}" destId="{59CDE3C4-3CB9-46EC-B3BB-3BB3409C12DF}" srcOrd="1" destOrd="0" parTransId="{6D5EC000-B282-4518-BDB2-541E3EA3C670}" sibTransId="{C1B35B90-2AD4-4A44-8BAC-BC946B384A98}"/>
    <dgm:cxn modelId="{3FCE2054-EAF0-4B9C-8F82-988C5D6AF7D6}" type="presOf" srcId="{1770B0E8-CA52-4429-B001-8CB90DEB275C}" destId="{4A593DE1-FFD1-452D-B01C-AE353BFAE70B}" srcOrd="0" destOrd="0" presId="urn:microsoft.com/office/officeart/2005/8/layout/vList5"/>
    <dgm:cxn modelId="{ED88F244-AB6E-435C-95C0-B84B5DBBB730}" type="presParOf" srcId="{418F17C3-85F8-408C-86F4-D5422C2E577D}" destId="{5CFF24E5-768E-434C-B79E-3F2AEA16E48E}" srcOrd="0" destOrd="0" presId="urn:microsoft.com/office/officeart/2005/8/layout/vList5"/>
    <dgm:cxn modelId="{15862379-27B4-4375-B981-958134D53142}" type="presParOf" srcId="{5CFF24E5-768E-434C-B79E-3F2AEA16E48E}" destId="{E30DA84A-6D9B-4FEF-9253-DCA70D73DE8E}" srcOrd="0" destOrd="0" presId="urn:microsoft.com/office/officeart/2005/8/layout/vList5"/>
    <dgm:cxn modelId="{F417D377-323C-498B-A995-6E4D61595B5C}" type="presParOf" srcId="{418F17C3-85F8-408C-86F4-D5422C2E577D}" destId="{69D749F9-2FED-47C2-9109-06020AABB08C}" srcOrd="1" destOrd="0" presId="urn:microsoft.com/office/officeart/2005/8/layout/vList5"/>
    <dgm:cxn modelId="{C54C7940-17AF-4AE2-BF3E-0F48EBB9B094}" type="presParOf" srcId="{418F17C3-85F8-408C-86F4-D5422C2E577D}" destId="{111884F4-EC5C-4E56-8281-70AFB90184E9}" srcOrd="2" destOrd="0" presId="urn:microsoft.com/office/officeart/2005/8/layout/vList5"/>
    <dgm:cxn modelId="{972D7097-B51C-4D4E-88FD-B841B5EA829C}" type="presParOf" srcId="{111884F4-EC5C-4E56-8281-70AFB90184E9}" destId="{E0D16322-449C-4658-9BE4-4B5DFB06CAA0}" srcOrd="0" destOrd="0" presId="urn:microsoft.com/office/officeart/2005/8/layout/vList5"/>
    <dgm:cxn modelId="{8D849599-F67E-4C6A-ACF7-D01542389039}" type="presParOf" srcId="{418F17C3-85F8-408C-86F4-D5422C2E577D}" destId="{60B9848D-0B7F-42EA-8A31-606BE9544226}" srcOrd="3" destOrd="0" presId="urn:microsoft.com/office/officeart/2005/8/layout/vList5"/>
    <dgm:cxn modelId="{BF3E6251-A6CC-4452-A8C1-236F359E1147}" type="presParOf" srcId="{418F17C3-85F8-408C-86F4-D5422C2E577D}" destId="{7899EFAF-75A1-4CDD-B1CC-4E0D8A79BCF1}" srcOrd="4" destOrd="0" presId="urn:microsoft.com/office/officeart/2005/8/layout/vList5"/>
    <dgm:cxn modelId="{BE34367D-D24E-46F5-8A96-0CCB73FA1270}" type="presParOf" srcId="{7899EFAF-75A1-4CDD-B1CC-4E0D8A79BCF1}" destId="{4A593DE1-FFD1-452D-B01C-AE353BFAE70B}" srcOrd="0" destOrd="0" presId="urn:microsoft.com/office/officeart/2005/8/layout/vList5"/>
    <dgm:cxn modelId="{F67D829D-C2EC-4658-88AE-06A6F2C779C5}" type="presParOf" srcId="{418F17C3-85F8-408C-86F4-D5422C2E577D}" destId="{6E96783B-C248-4E69-A362-3FD6D05AA6DC}" srcOrd="5" destOrd="0" presId="urn:microsoft.com/office/officeart/2005/8/layout/vList5"/>
    <dgm:cxn modelId="{BD298AA3-693C-4852-89B7-369668D3DA4E}" type="presParOf" srcId="{418F17C3-85F8-408C-86F4-D5422C2E577D}" destId="{4A249F12-400D-41F6-8F63-BBFFD8364226}" srcOrd="6" destOrd="0" presId="urn:microsoft.com/office/officeart/2005/8/layout/vList5"/>
    <dgm:cxn modelId="{118DBEF3-4BD1-4E46-9E91-41784DAF4BA2}" type="presParOf" srcId="{4A249F12-400D-41F6-8F63-BBFFD8364226}" destId="{619F67A4-4C2C-4011-B624-5CA9DEC5CB1C}" srcOrd="0" destOrd="0" presId="urn:microsoft.com/office/officeart/2005/8/layout/vList5"/>
    <dgm:cxn modelId="{FA15F901-1B8E-4540-8956-BAB74440F9F2}" type="presParOf" srcId="{418F17C3-85F8-408C-86F4-D5422C2E577D}" destId="{0E26E8FF-9E7E-4211-BA18-F48712AB3E7E}" srcOrd="7" destOrd="0" presId="urn:microsoft.com/office/officeart/2005/8/layout/vList5"/>
    <dgm:cxn modelId="{AD839847-24A6-4507-A1D2-77F36B243A0C}" type="presParOf" srcId="{418F17C3-85F8-408C-86F4-D5422C2E577D}" destId="{8E485870-5C2B-49E8-BBA2-7FE5540A1F86}" srcOrd="8" destOrd="0" presId="urn:microsoft.com/office/officeart/2005/8/layout/vList5"/>
    <dgm:cxn modelId="{6DA8C93D-9DB9-4CCC-ACF7-BF591CCFFA1B}" type="presParOf" srcId="{8E485870-5C2B-49E8-BBA2-7FE5540A1F86}" destId="{1D052C33-B450-4F77-940E-4FCD29DE849A}" srcOrd="0" destOrd="0" presId="urn:microsoft.com/office/officeart/2005/8/layout/vList5"/>
    <dgm:cxn modelId="{707B961B-ABC3-42F3-9829-06FDB5E20F6D}" type="presParOf" srcId="{418F17C3-85F8-408C-86F4-D5422C2E577D}" destId="{B7B90172-20DF-4B9E-93E0-99F9BE63CB7D}" srcOrd="9" destOrd="0" presId="urn:microsoft.com/office/officeart/2005/8/layout/vList5"/>
    <dgm:cxn modelId="{8022BDA5-224A-4EF9-9D00-0C78CF146734}" type="presParOf" srcId="{418F17C3-85F8-408C-86F4-D5422C2E577D}" destId="{E7212577-BD3E-4A30-BBAF-440FF3888E0C}" srcOrd="10" destOrd="0" presId="urn:microsoft.com/office/officeart/2005/8/layout/vList5"/>
    <dgm:cxn modelId="{998CC0C2-BA54-4DF4-BFA5-66D333C20C46}" type="presParOf" srcId="{E7212577-BD3E-4A30-BBAF-440FF3888E0C}" destId="{47F66084-8E25-466E-92A8-CBB49669B1D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30DA84A-6D9B-4FEF-9253-DCA70D73DE8E}">
      <dsp:nvSpPr>
        <dsp:cNvPr id="0" name=""/>
        <dsp:cNvSpPr/>
      </dsp:nvSpPr>
      <dsp:spPr>
        <a:xfrm>
          <a:off x="406133" y="1443"/>
          <a:ext cx="6552715" cy="8405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1" kern="1200" baseline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Участие в научно-практической конференции «Горение и взрыв: достижения науки и практики »</a:t>
          </a:r>
          <a:endParaRPr lang="ru-RU" sz="2000" b="0" i="1" kern="1200" baseline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6133" y="1443"/>
        <a:ext cx="6552715" cy="840591"/>
      </dsp:txXfrm>
    </dsp:sp>
    <dsp:sp modelId="{E0D16322-449C-4658-9BE4-4B5DFB06CAA0}">
      <dsp:nvSpPr>
        <dsp:cNvPr id="0" name=""/>
        <dsp:cNvSpPr/>
      </dsp:nvSpPr>
      <dsp:spPr>
        <a:xfrm>
          <a:off x="406133" y="884064"/>
          <a:ext cx="8044717" cy="8405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1" kern="1200" baseline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Участие в научно-практической конференции по дисциплине История России, посвященной юбилею победы  »</a:t>
          </a:r>
          <a:endParaRPr lang="ru-RU" sz="2000" b="0" i="1" kern="1200" baseline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6133" y="884064"/>
        <a:ext cx="8044717" cy="840591"/>
      </dsp:txXfrm>
    </dsp:sp>
    <dsp:sp modelId="{4A593DE1-FFD1-452D-B01C-AE353BFAE70B}">
      <dsp:nvSpPr>
        <dsp:cNvPr id="0" name=""/>
        <dsp:cNvSpPr/>
      </dsp:nvSpPr>
      <dsp:spPr>
        <a:xfrm>
          <a:off x="406133" y="1766685"/>
          <a:ext cx="6552715" cy="8405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1" kern="1200" baseline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Участие в круглом столе «Культура поведения сотрудников»</a:t>
          </a:r>
          <a:endParaRPr lang="ru-RU" sz="2000" b="0" i="1" kern="1200" baseline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6133" y="1766685"/>
        <a:ext cx="6552715" cy="840591"/>
      </dsp:txXfrm>
    </dsp:sp>
    <dsp:sp modelId="{619F67A4-4C2C-4011-B624-5CA9DEC5CB1C}">
      <dsp:nvSpPr>
        <dsp:cNvPr id="0" name=""/>
        <dsp:cNvSpPr/>
      </dsp:nvSpPr>
      <dsp:spPr>
        <a:xfrm>
          <a:off x="406133" y="2649306"/>
          <a:ext cx="7272809" cy="8405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1" kern="1200" baseline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Участие в межвузовской олимпиаде по математике(10 чел.)</a:t>
          </a:r>
          <a:endParaRPr lang="ru-RU" sz="2000" b="0" i="1" kern="1200" baseline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6133" y="2649306"/>
        <a:ext cx="7272809" cy="840591"/>
      </dsp:txXfrm>
    </dsp:sp>
    <dsp:sp modelId="{1D052C33-B450-4F77-940E-4FCD29DE849A}">
      <dsp:nvSpPr>
        <dsp:cNvPr id="0" name=""/>
        <dsp:cNvSpPr/>
      </dsp:nvSpPr>
      <dsp:spPr>
        <a:xfrm>
          <a:off x="406133" y="3531927"/>
          <a:ext cx="4585497" cy="8405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1" kern="1200" baseline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Участие в круглом столе «Физкультура и спорт»</a:t>
          </a:r>
          <a:endParaRPr lang="ru-RU" sz="2000" b="0" i="1" kern="1200" baseline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6133" y="3531927"/>
        <a:ext cx="4585497" cy="840591"/>
      </dsp:txXfrm>
    </dsp:sp>
    <dsp:sp modelId="{47F66084-8E25-466E-92A8-CBB49669B1D9}">
      <dsp:nvSpPr>
        <dsp:cNvPr id="0" name=""/>
        <dsp:cNvSpPr/>
      </dsp:nvSpPr>
      <dsp:spPr>
        <a:xfrm>
          <a:off x="406133" y="4414548"/>
          <a:ext cx="6163844" cy="8405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1" kern="1200" baseline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Участие в турнире «Ораторское искусство»</a:t>
          </a:r>
          <a:endParaRPr lang="ru-RU" sz="2000" b="0" i="1" kern="1200" baseline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6133" y="4414548"/>
        <a:ext cx="6163844" cy="8405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1520" y="2276872"/>
            <a:ext cx="864096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акультет управления и комплексной безопасности</a:t>
            </a:r>
            <a:endParaRPr lang="ru-RU" sz="5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39552" y="1268760"/>
            <a:ext cx="8424936" cy="5328592"/>
          </a:xfrm>
          <a:prstGeom prst="rect">
            <a:avLst/>
          </a:prstGeom>
          <a:solidFill>
            <a:schemeClr val="accent3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906271" y="581779"/>
            <a:ext cx="53314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доску почета нашего института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занесены следующие выпускники:</a:t>
            </a:r>
            <a:endParaRPr kumimoji="0" lang="ru-RU" sz="36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576" y="1412776"/>
            <a:ext cx="42484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2011 год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Сенчило Н.В.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Шеманчук  А.О.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2012 год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Саюн К.С.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2013 </a:t>
            </a: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Бугашева Ю.И.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Самойлова В.Н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1412777"/>
            <a:ext cx="33478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2014 год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Яковлева А.С.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Мухина А.А.</a:t>
            </a:r>
          </a:p>
          <a:p>
            <a:pPr algn="ctr"/>
            <a:endParaRPr lang="ru-RU" sz="24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Симон М.И.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Сылка И.Л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2017 год</a:t>
            </a:r>
          </a:p>
          <a:p>
            <a:pPr algn="ctr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Бубенщикова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Е.Д.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Портнов А.Ю.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1547664" y="692696"/>
            <a:ext cx="6108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Награждены Ведомственными Наградами: </a:t>
            </a:r>
            <a:endParaRPr kumimoji="0" lang="ru-RU" sz="3600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3779912" y="2852936"/>
            <a:ext cx="53640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отвагу на пожаре-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Студент 2 курса Уральского института противопожарной службы МЧС России Адлан Гендергуноев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(спас водителя из горящей машины)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4515" name="Picture 3" descr="E:\Медаль\37г-2п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340768"/>
            <a:ext cx="3486133" cy="522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1547664" y="692696"/>
            <a:ext cx="6108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Награждены Ведомственными Наградами: </a:t>
            </a:r>
            <a:endParaRPr kumimoji="0" lang="ru-RU" sz="3600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0" y="1495812"/>
            <a:ext cx="4536504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Награждены медалью Чуйкова: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тудентка (ВО)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Ильичева А.О.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студентка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(ВО)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Ильичева М.О.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студентка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(ВО)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Зайнигутдинова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студент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(ВО)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Иванов А.И.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студент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(ВО)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Колесников Д.П.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студент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(ВО)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Курдов А.Г.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студент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(ВО)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Лавренов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Н.В.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студентка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(ВО)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Мухина А.А.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студентка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(СПО)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Рыжикова К.О.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студентка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(СПО)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Савастюк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С.А.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студентка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(СПО)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Федоровских А.В.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студентка (СПО)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Фотеева Е.В.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студентка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(ВО)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Яковлева А.С.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студент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(ВО)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Варенов П.Д.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72000" y="1844824"/>
            <a:ext cx="4572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студентка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(ВО) 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Гулюшева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Е.В.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студентка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(ВО)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Созонтова С.И.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студентка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(ВО)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Хисматуллина М.М.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студентка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(СПО)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Докучаева А.В.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студентка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(СПО)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Малыхина А.Д.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студентка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(СПО) 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Туряк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Е.В.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студентка  (СПО) 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Кайбулина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Н.А.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студентка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(СПО)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Нестерова А.А.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студент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(СПО)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Царев М.А.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студентка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(СПО)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Денисенко М.Д.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студентка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(СПО) 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Заводова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И.М.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студент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(СПО)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Нудных А.А.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студент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(СПО)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Некрасова А.Д.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323528" y="5594757"/>
            <a:ext cx="86409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Медалью «За пропаганду спасательного дела» 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награждена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студентка 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Бубенщикова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Е.Д.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1547664" y="692696"/>
            <a:ext cx="6108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Награждены Ведомственными Наградами: </a:t>
            </a:r>
            <a:endParaRPr kumimoji="0" lang="ru-RU" sz="3600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0" y="1142742"/>
            <a:ext cx="9144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спасение людей на пожаре награждены знаком за ликвидацию ЧС: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Якимов Александр – 2011 год</a:t>
            </a:r>
            <a:endParaRPr kumimoji="0" lang="ru-RU" sz="20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Панович</a:t>
            </a: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Александр - 2012 год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большой вклад в </a:t>
            </a:r>
            <a:r>
              <a:rPr kumimoji="0" lang="ru-RU" sz="20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профориентационную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работу со школьниками Свердловской области Юбилейной медалью ВДПО награждена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студентка СПО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Сергеян</a:t>
            </a: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Лусинэ</a:t>
            </a: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2013 год</a:t>
            </a:r>
            <a:endParaRPr kumimoji="0" lang="ru-RU" sz="20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267744" y="2636912"/>
            <a:ext cx="45365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4411360"/>
            <a:ext cx="914400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успехи в учёбе, активной общественной и спортивной деятельности студенты факультета в разные годы становились лауреатами: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Стипендии МЧС.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Стипендии начальника Уральского института ГПС МЧС России.</a:t>
            </a:r>
            <a:endParaRPr kumimoji="0" lang="ru-RU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Стипендии учёного совета имени Героя России В.В. </a:t>
            </a:r>
            <a:r>
              <a:rPr kumimoji="0" lang="ru-RU" b="0" i="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Замараева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Именной стипендии Российского союза спасателей – «РОССОЮЗСПАСА».</a:t>
            </a:r>
            <a:endParaRPr kumimoji="0" lang="ru-RU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Награждались Знаком отличник учебы.</a:t>
            </a:r>
            <a:endParaRPr kumimoji="0" lang="ru-RU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0" y="106493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отличную учебу, спортивные достижения и активную жизненную позицию с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факультета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бюджетную форму обучения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переведены студенты: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611560" y="1796038"/>
            <a:ext cx="3528392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Юсупова Анастасия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Оргеев Виталий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Безделев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Сергей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Слепченко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Владислав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Иванов Сергей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Скутин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Артем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Третьяков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Елисей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Бродилов Глеб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Абрамов Илья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Абобакуров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Эдгард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Гусев Александр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Кубышкин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Евгений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Прилипко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Данил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Пяк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Марат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Южанин Сергей.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Балагутдинов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Булат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Безделев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Сергей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4139952" y="1868046"/>
            <a:ext cx="4608512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Булычев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Владислав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Дегтярев Евгений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Жамбалов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Булат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Жданов Александр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Зинов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Андрей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Кузьма Никита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Панович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Александр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Подвода Максим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Силкин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Сергей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Симоненкова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Галина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Сулимов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Юрий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Уваров Иван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Устилко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Евгений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Фахретдинова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Лиана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Юсупова Юлия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Мурзин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Сергей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Невмержицкий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Максим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4427984" y="1988840"/>
            <a:ext cx="0" cy="460851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590056" y="581779"/>
            <a:ext cx="39639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Выпускники факультета,</a:t>
            </a:r>
            <a:r>
              <a:rPr kumimoji="0" lang="ru-RU" sz="2400" b="1" i="0" u="none" strike="noStrike" spc="50" normalizeH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работающие в институте</a:t>
            </a:r>
            <a:endParaRPr kumimoji="0" lang="ru-RU" sz="36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95936" y="1988840"/>
            <a:ext cx="48245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Старший научный сотрудник адъюнктуры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ХАБИБУЛЛИНА Наталия Валерьевна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Родилась 5.07.1989 г. в г. Свердловск Свердловской области. Образование высшее: в 2011 г. окончила Уральский институт ГПС МЧС России. С октября  2011 года служит в Уральском институте ГПС МЧС России в разных должностях. На должность научного сотрудника адъюнктуры назначена в июле 2014 года.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Кандидат сельскохозяйственных наук. Старший лейтенант внутренней службы. Награждена ведомственными наградами.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C:\Users\Дан Василий\Desktop\img_84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556792"/>
            <a:ext cx="3600400" cy="4800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590056" y="581779"/>
            <a:ext cx="39639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Выпускники факультета,</a:t>
            </a:r>
            <a:r>
              <a:rPr kumimoji="0" lang="ru-RU" sz="2400" b="1" i="0" u="none" strike="noStrike" spc="50" normalizeH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работающие в институте</a:t>
            </a:r>
            <a:endParaRPr kumimoji="0" lang="ru-RU" sz="36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E:\Кузнецов АА\фото презинтация\_DSC0410.JPG"/>
          <p:cNvPicPr>
            <a:picLocks noChangeAspect="1" noChangeArrowheads="1"/>
          </p:cNvPicPr>
          <p:nvPr/>
        </p:nvPicPr>
        <p:blipFill>
          <a:blip r:embed="rId4" cstate="print"/>
          <a:srcRect t="16374" r="14897"/>
          <a:stretch>
            <a:fillRect/>
          </a:stretch>
        </p:blipFill>
        <p:spPr bwMode="auto">
          <a:xfrm>
            <a:off x="395536" y="1628800"/>
            <a:ext cx="3242353" cy="47971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Прямоугольник 11"/>
          <p:cNvSpPr/>
          <p:nvPr/>
        </p:nvSpPr>
        <p:spPr>
          <a:xfrm>
            <a:off x="3923928" y="2204864"/>
            <a:ext cx="49685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Командир взвода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Старший лейтенант внутренней службы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САЮН Кристина Сергеевна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Образование высшее: в 2012 г. окончила Уральский институт ГПС МЧС России. С октября  2012 года служит в Уральском институте ГПС МЧС России в разных должностях.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Награждена ведомственными наградами.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590056" y="581779"/>
            <a:ext cx="39639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Выпускники факультета,</a:t>
            </a:r>
            <a:r>
              <a:rPr kumimoji="0" lang="ru-RU" sz="2400" b="1" i="0" u="none" strike="noStrike" spc="50" normalizeH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работающие в институте</a:t>
            </a:r>
            <a:endParaRPr kumimoji="0" lang="ru-RU" sz="36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39952" y="278092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Старший инспектор отделения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старший лейтенант внутренней службы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БАБЕНКОВА Юлия Яковлевна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8" name="Picture 2" descr="C:\Users\Дан Василий\Desktop\Бабенкова Ю.Я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556792"/>
            <a:ext cx="3312368" cy="4963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590056" y="581779"/>
            <a:ext cx="39639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Выпускники факультета,</a:t>
            </a:r>
            <a:r>
              <a:rPr kumimoji="0" lang="ru-RU" sz="2400" b="1" i="0" u="none" strike="noStrike" spc="50" normalizeH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работающие в институте</a:t>
            </a:r>
            <a:endParaRPr kumimoji="0" lang="ru-RU" sz="36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51920" y="2852936"/>
            <a:ext cx="5022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Старший инспектор отделения планирования учебного процесса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старший лейтенант внутренней службы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МАРКОВА Екатерина Игоревна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 descr="C:\Users\Дан Василий\Desktop\Кондратьева Е.И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628800"/>
            <a:ext cx="3040211" cy="4555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590056" y="581779"/>
            <a:ext cx="39639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Выпускники факультета,</a:t>
            </a:r>
            <a:r>
              <a:rPr kumimoji="0" lang="ru-RU" sz="2400" b="1" i="0" u="none" strike="noStrike" spc="50" normalizeH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работающие в институте</a:t>
            </a:r>
            <a:endParaRPr kumimoji="0" lang="ru-RU" sz="36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23928" y="2924944"/>
            <a:ext cx="5076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Техник отделения материально-технического обеспечения и ГСМ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ФЕДОРОВА Вита Александровна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8" name="Picture 2" descr="C:\Users\Дан Василий\Desktop\Федорова В.А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556792"/>
            <a:ext cx="3191781" cy="4780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0" y="3934122"/>
            <a:ext cx="91440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Факультет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управления и комплексной безопасности был создан в 2006 году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приказом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начальника института в соответствии с решением ученого совета Уральского института ГПС МЧС России и первоначально назывался факультетом безопасности жизнедеятельности (Факультет БЖД). С 2008 года переименован в факультет платных образовательных услуг (ФПОУ).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14 июля 2017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года приказом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начальника института № 600 преобразован в факультет управления и комплексной безопасности.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Факультет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является структурным подразделением Уральского института ГПС МЧС России, которое реализует образовательные программы высшего и среднего профессионального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образования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договорам с юридическими и физическими лицами на возмездной основе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Целью деятельности факультета является предоставление качественных образовательных услуг обучающимся на факультете студентам и слушателям.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E:\стенд\IMG_16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4"/>
            <a:ext cx="4248473" cy="2832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E:\стенд\IMG_14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980728"/>
            <a:ext cx="4104457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590056" y="581779"/>
            <a:ext cx="39639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Выпускники факультета,</a:t>
            </a:r>
            <a:r>
              <a:rPr kumimoji="0" lang="ru-RU" sz="2400" b="1" i="0" u="none" strike="noStrike" spc="50" normalizeH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работающие в институте</a:t>
            </a:r>
            <a:endParaRPr kumimoji="0" lang="ru-RU" sz="36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79912" y="1484784"/>
            <a:ext cx="50040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Методист 1 категории факультета платных образовательных услуг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СМОРЫГО Мария Андреевна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Родилась 03 сентября 1992 в городе Нижний Тагил. Образование: высшее, Уральский институт государственной противопожарной службы МЧС России, специальность – инженер. С апреля 2012 года занимала должность секретаря факультета платных образовательных услуг учебного комплекса платных образовательных услуг. С сентября 2012 года назначена методистом II категории факультета платных образовательных услуг учебного комплекса платных образовательных услуг (заочная форма обучения) Уральского института ГПС МЧС России.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C:\Users\Дан Василий\Desktop\gushi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700808"/>
            <a:ext cx="2688060" cy="4027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590056" y="581779"/>
            <a:ext cx="39639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Выпускники факультета,</a:t>
            </a:r>
            <a:r>
              <a:rPr kumimoji="0" lang="ru-RU" sz="2400" b="1" i="0" u="none" strike="noStrike" spc="50" normalizeH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работающие в институте</a:t>
            </a:r>
            <a:endParaRPr kumimoji="0" lang="ru-RU" sz="36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07904" y="1844824"/>
            <a:ext cx="54360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Секретарь факультета платных образовательных услуг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КАСЬЯНОВА Анна Владимировна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Родилась 24 июля 1994 в городе Реж, Свердловской области Образование: среднее специальное, в 2014 году с отличием окончила Уральский институт государственной противопожарной службы МЧС России, по специальность «Пожарная безопасность», квалификация «техник». С апреля 2014 года назначена на должность секретарь факультета платных образовательных услуг. Награждена знаком «Отличник учебы» и ведомственной медалью «Маршал Василий Чуйков».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 descr="C:\Users\Дан Василий\Desktop\img_25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992" y="1556792"/>
            <a:ext cx="3171888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590056" y="581779"/>
            <a:ext cx="39639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Выпускники факультета,</a:t>
            </a:r>
            <a:r>
              <a:rPr kumimoji="0" lang="ru-RU" sz="2400" b="1" i="0" u="none" strike="noStrike" spc="50" normalizeH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работающие в институте</a:t>
            </a:r>
            <a:endParaRPr kumimoji="0" lang="ru-RU" sz="36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95936" y="2060848"/>
            <a:ext cx="49685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Инспектор по воспитательной работе факультета платных образовательных услуг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РОГОЗИНА Кристина Олеговна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Родилась 19 января 1993 в городе Екатеринбург. Образование: среднее специальное в 2013 году окончила Уральский институт государственной противопожарной службы МЧС России, по специальность «Пожарная безопасность». С мая 2014 года назначена на должность инспектора по воспитательной работе.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C:\Users\Дан Василий\Desktop\img_86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556792"/>
            <a:ext cx="3312368" cy="496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259632" y="620688"/>
            <a:ext cx="6552728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спортивной жизни студенты факультета достигли следующих результатов: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F:\Кузнецов АА\Шершень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1556793"/>
            <a:ext cx="3816423" cy="49685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355976" y="2780928"/>
            <a:ext cx="417646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Шершень Ксения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i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Трехкратный чемпион</a:t>
            </a:r>
            <a:r>
              <a:rPr kumimoji="0" lang="ru-RU" sz="2400" b="1" i="1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мира по жиму штанги</a:t>
            </a:r>
            <a:endParaRPr kumimoji="0" lang="ru-RU" sz="3200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Рисунок 7" descr="F:\Кузнецов АА\ЧЕМПИОН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340768"/>
            <a:ext cx="4032448" cy="51399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95536" y="2636912"/>
            <a:ext cx="417646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Торгашев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Дмитрий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i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Бронзовый призер чемпионата мира по самбо</a:t>
            </a:r>
            <a:endParaRPr kumimoji="0" lang="ru-RU" sz="3200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2" name="Рисунок 11" descr="F:\Кузнецов АА\Мурзалиев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96752"/>
            <a:ext cx="4266357" cy="54279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4788024" y="2780928"/>
            <a:ext cx="417646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Мурзалиева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Юлдус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i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Двукратный чемпион мира по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черлидингу</a:t>
            </a:r>
            <a:endParaRPr kumimoji="0" lang="ru-RU" sz="3200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467544" y="2276872"/>
            <a:ext cx="4176464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Ладейщикова Виктория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i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Двукратный чемпион мира по рукопашному бою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Серебряный призер Чемпионата мира по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грипплингу</a:t>
            </a:r>
            <a:endParaRPr kumimoji="0" lang="ru-RU" sz="3200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D:\работа\Файлы Ворд\ладейщиковаНовая папка (3)\SAM_17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340768"/>
            <a:ext cx="3888432" cy="50405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Рисунок 7" descr="F:\Кузнецов АА\Наумов.jpg"/>
          <p:cNvPicPr/>
          <p:nvPr/>
        </p:nvPicPr>
        <p:blipFill>
          <a:blip r:embed="rId4" cstate="print"/>
          <a:srcRect l="9259" t="2867" r="7407" b="28326"/>
          <a:stretch>
            <a:fillRect/>
          </a:stretch>
        </p:blipFill>
        <p:spPr bwMode="auto">
          <a:xfrm>
            <a:off x="395536" y="1556792"/>
            <a:ext cx="4032448" cy="44644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644008" y="2852936"/>
            <a:ext cx="417646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Наумов Владимир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i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Многократный чемпион области и России по самбо</a:t>
            </a:r>
            <a:endParaRPr kumimoji="0" lang="ru-RU" sz="3200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95536" y="2780928"/>
            <a:ext cx="417646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Карпов Антон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i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Чемпион России по пауэрлифтингу</a:t>
            </a:r>
            <a:endParaRPr kumimoji="0" lang="ru-RU" sz="3200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Кузнецов АА\фото презинтация\скан 001.jpg"/>
          <p:cNvPicPr>
            <a:picLocks noChangeAspect="1" noChangeArrowheads="1"/>
          </p:cNvPicPr>
          <p:nvPr/>
        </p:nvPicPr>
        <p:blipFill>
          <a:blip r:embed="rId4" cstate="print"/>
          <a:srcRect r="3220" b="6933"/>
          <a:stretch>
            <a:fillRect/>
          </a:stretch>
        </p:blipFill>
        <p:spPr bwMode="auto">
          <a:xfrm>
            <a:off x="4788024" y="1340768"/>
            <a:ext cx="4169922" cy="5189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79512" y="1052736"/>
            <a:ext cx="871296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  <a:tab pos="342900" algn="l"/>
                <a:tab pos="457200" algn="l"/>
              </a:tabLs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учебном году на факультете проводится до 30 крупных мероприятий таких как: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14300" algn="l"/>
                <a:tab pos="342900" algn="l"/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мероприятия, посвященные Дню знаний, принятие клятвы студента;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14300" algn="l"/>
                <a:tab pos="342900" algn="l"/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занятия по технике безопасности в школах Кировского района;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14300" algn="l"/>
                <a:tab pos="342900" algn="l"/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участие на олимпиаде по БЖД;	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14300" algn="l"/>
                <a:tab pos="342900" algn="l"/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участие в кроссе наций;	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14300" algn="l"/>
                <a:tab pos="342900" algn="l"/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мероприятие, посвященное Дню гражданской обороны;	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14300" algn="l"/>
                <a:tab pos="342900" algn="l"/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День учителя;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14300" algn="l"/>
                <a:tab pos="342900" algn="l"/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День пожилого человека;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14300" algn="l"/>
                <a:tab pos="342900" algn="l"/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поездка в Мечеть (г. Полевской);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14300" algn="l"/>
                <a:tab pos="342900" algn="l"/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День Открытых дверей;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14300" algn="l"/>
                <a:tab pos="342900" algn="l"/>
                <a:tab pos="457200" algn="l"/>
              </a:tabLs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посещение Храма на Крови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14300" algn="l"/>
                <a:tab pos="342900" algn="l"/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участие в эстафете 4х400м, армрестлинг, жим штанги;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14300" algn="l"/>
                <a:tab pos="342900" algn="l"/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совместная работа с Администрацией  Кировского района в школах;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14300" algn="l"/>
                <a:tab pos="342900" algn="l"/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участие в соревнованиях  по волейболу;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14300" algn="l"/>
                <a:tab pos="342900" algn="l"/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участие в олимпиаде на кафедре Гражданской защиты;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14300" algn="l"/>
                <a:tab pos="342900" algn="l"/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встреча с  ветеранами, проведение экскурсии;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14300" algn="l"/>
                <a:tab pos="342900" algn="l"/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участие в первенстве института по гиревому спорту в зачет спартакиады среди факультетов;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14300" algn="l"/>
                <a:tab pos="342900" algn="l"/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участие в концерте ко Дню спасателя;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14300" algn="l"/>
                <a:tab pos="342900" algn="l"/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участие в играх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КВН;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79512" y="4581128"/>
            <a:ext cx="882148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Факультет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осуществляет свою деятельность в соответствии с Конституцией Российской Федерации, законодательством Российской Федерации, Законом «Об образовании» от 25 июня 2002 года № 71-ФЗ, Федеральным Законом «О высшем послевузовском профессиональном образовании» от 10 июля 2000 года № 92-ФЗ, «Типовым положением об образовательном учреждении высшего профессионального образования» (постановление Правительства Российской Федерации от 14 февраля 2008 года № 71), организационно-распорядительными и нормативными документами Министерства образования и науки Российской Федерации, МЧС России, Уставом Института и Положением о Факультете.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E:\стенд\DSC052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1" y="2186863"/>
            <a:ext cx="3000333" cy="2394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E:\стенд\IMG_08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052736"/>
            <a:ext cx="2664296" cy="1998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E:\стенд\IMG_14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2348880"/>
            <a:ext cx="313234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79512" y="908720"/>
            <a:ext cx="8784976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участие в соревнованиях по ПСП, самбо;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совместная работа ДПО с Администрацией  Кировского района;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в соревнованиях по лыжным гонкам;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в организации праздника Крещения;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Лыжня России;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участие в концерте ко Дню23 февраля, 8 Марта;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участие в выставке «Образование от А до Я. Карьера»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участие и организация Дня открытых дверей;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участие в Общегородской  Масленице;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участие в комплексных спортивных мероприятиях, посвященных Дню образования института;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организация и проведение соревнований по гражданской обороне со школами Кировского района оз.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Шарташ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	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участие в концерте ко Дню пожарной охраны;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участие в концерте ко Дню Победы;	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9 мая - участие волонтеров в городском мероприятии «Бессмертный полк»;	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участие волонтеров в проведении городского мероприятия «Ночь музеев»;	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участие в акции «Зеленый патруль»	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участие в праздничной акции – «Служба - дни и ночи»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т.д. согласно планам и городским мероприятиям.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Рисунок 7" descr="\\172.16.0.2\upload\!!! ФОТОГРАФИИ УрИ ГПС! НЕ УДАЛЯТЬ!!!\СОВРЕМЕННЫЙ ЭТАП РАЗВИТИЯ\2013 год\День пожарной охраны 30.04.2013\IMG_306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861048"/>
            <a:ext cx="4499992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\\172.16.0.2\upload\!!! ФОТОГРАФИИ УрИ ГПС! НЕ УДАЛЯТЬ!!!\СОВРЕМЕННЫЙ ЭТАП РАЗВИТИЯ\2013 год\День пожарной охраны 30.04.2013\IMG_3033.JPG"/>
          <p:cNvPicPr/>
          <p:nvPr/>
        </p:nvPicPr>
        <p:blipFill>
          <a:blip r:embed="rId5" cstate="print"/>
          <a:srcRect l="7577"/>
          <a:stretch>
            <a:fillRect/>
          </a:stretch>
        </p:blipFill>
        <p:spPr bwMode="auto">
          <a:xfrm>
            <a:off x="107504" y="1268760"/>
            <a:ext cx="446449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\\172.16.0.2\upload\!!! ФОТОГРАФИИ УрИ ГПС! НЕ УДАЛЯТЬ!!!\СОВРЕМЕННЫЙ ЭТАП РАЗВИТИЯ\2013 год\День пожарной охраны 30.04.2013\IMG_3030.JPG"/>
          <p:cNvPicPr/>
          <p:nvPr/>
        </p:nvPicPr>
        <p:blipFill>
          <a:blip r:embed="rId6" cstate="print"/>
          <a:srcRect l="26777" t="25481"/>
          <a:stretch>
            <a:fillRect/>
          </a:stretch>
        </p:blipFill>
        <p:spPr bwMode="auto">
          <a:xfrm>
            <a:off x="107504" y="3861048"/>
            <a:ext cx="446449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\\172.16.0.2\upload\!!! ФОТОГРАФИИ УрИ ГПС! НЕ УДАЛЯТЬ!!!\СОВРЕМЕННЫЙ ЭТАП РАЗВИТИЯ\2013 год\День пожарной охраны 30.04.2013\IMG_2950.JPG"/>
          <p:cNvPicPr/>
          <p:nvPr/>
        </p:nvPicPr>
        <p:blipFill>
          <a:blip r:embed="rId7" cstate="print"/>
          <a:srcRect r="21081"/>
          <a:stretch>
            <a:fillRect/>
          </a:stretch>
        </p:blipFill>
        <p:spPr bwMode="auto">
          <a:xfrm>
            <a:off x="4572000" y="1268760"/>
            <a:ext cx="4499992" cy="259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59632" y="620688"/>
            <a:ext cx="6624736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Художественная самодеятельность</a:t>
            </a:r>
            <a:endParaRPr lang="ru-RU" sz="2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259632" y="620688"/>
            <a:ext cx="6624736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Профориентационная</a:t>
            </a:r>
            <a:r>
              <a:rPr lang="ru-RU" sz="2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работа в средних учебных  заведениях</a:t>
            </a:r>
            <a:endParaRPr lang="ru-RU" sz="2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07504" y="1412776"/>
            <a:ext cx="885698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Факультетом УКБ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Уральского института ГПС МЧС России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проводится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профориентационная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работа с учащимися школ города Екатеринбурга и Свердловской области за это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время существования факультета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было 567 посещений средних школ с обучением Персонала и школьников правилам пожарной безопасности. Проведено 54 соревнования по  военно-патриотической тематики.32 – занятия по технике безопасности в школах города Екатеринбурга; Проведено 124 выезда по школам района, (организация спортивных  праздников направленных на воспитания патриотизма у молодежи).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E:\стенд\DSC086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3008069"/>
            <a:ext cx="5184576" cy="3445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195736" y="620688"/>
            <a:ext cx="5140510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Добровольное пожарное общество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179512" y="4919008"/>
            <a:ext cx="88214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28 ноября 2011 года в Уральском институте ГПС МЧС России создана местная общественная организация города Екатеринбурга добровольная пожарная охрана имени князя А.Д. Львова (далее Организация), которая на протяжении двух лет зарекомендовала себя с положительной стороны. Добровольцы пожарной охраны активно сотрудничают с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Администрацией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города,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Кировского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района, и ОНД. Они ведут профилактическую работу среди школьников и населения участвуют в городских и районных мероприятиях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E:\стенд\IMG_16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340768"/>
            <a:ext cx="4951984" cy="3301323"/>
          </a:xfrm>
          <a:prstGeom prst="roundRect">
            <a:avLst>
              <a:gd name="adj" fmla="val 331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675" name="Picture 3" descr="C:\Users\Дан Василий\Desktop\vdp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700808"/>
            <a:ext cx="3456384" cy="2592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509271" y="692696"/>
            <a:ext cx="61254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Научно-исследовательская деятельность</a:t>
            </a:r>
            <a:endParaRPr kumimoji="0" lang="ru-RU" sz="24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179512" y="1340768"/>
          <a:ext cx="8856984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139952" y="1628800"/>
            <a:ext cx="4680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 нашем институте в 2015году студентами был создан педагогический отряд «Прометей»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F:\презентация\прометейа\zFeeFyGHbr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268760"/>
            <a:ext cx="360040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F:\презентация\прометейа\TEMZWcw_71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3284984"/>
            <a:ext cx="468052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F:\презентация\прометейа\IMG_20150624_20462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005064"/>
            <a:ext cx="3672408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79512" y="4679265"/>
            <a:ext cx="871296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Пять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лет подряд Екатеринбург становится участником Всероссийской гражданской акции "Бессмертный полк". Несколько тысяч человек вновь встали в строй, чтобы вспомнить всех тех, кого мы должны поблагодарить за победу в Великой Отечественной. И все года Студенты Уральского Института ГПС МЧС России под руководством заместителя начальника факультета Кузнецова Александра Александровича,  помогают в проведении данной акции в качестве волонтеров. Каждый год желающих принять участия в акции из числа студентов становится все больше.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 главе колонны тех, кто помнит о подвиге предков, торжественным маршем прошли офицеры, студенты и сотрудники института.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C:\Users\Захарова Татьяна\Desktop\IMG_672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692696"/>
            <a:ext cx="6048672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Рисунок 7" descr="C:\Users\Захарова Татьяна\Desktop\IMG_669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908720"/>
            <a:ext cx="7416824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79512" y="5661248"/>
            <a:ext cx="87849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Смысл акции - отдать дань памяти ветеранам, которых уже нет в живых, но которые навсегда в нашей памяти...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Рисунок 7" descr="\\172.16.0.2\upload\!!! ФОТОГРАФИИ УрИ ГПС! НЕ УДАЛЯТЬ!!!\СОВРЕМЕННЫЙ ЭТАП РАЗВИТИЯ\2013 год\присяга 2013\100EOS7D\IMG_709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700808"/>
            <a:ext cx="5940425" cy="396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331640" y="908720"/>
            <a:ext cx="6624736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Торжественное мероприятие Клятва студента</a:t>
            </a:r>
            <a:endParaRPr lang="ru-RU" sz="2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Рисунок 7" descr="\\172.16.0.2\upload\!!! ФОТОГРАФИИ УрИ ГПС! НЕ УДАЛЯТЬ!!!\СОВРЕМЕННЫЙ ЭТАП РАЗВИТИЯ\2013 год\20.07 Служба- дни и ночи\IMG_04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12776"/>
            <a:ext cx="5112568" cy="4149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830389" y="764704"/>
            <a:ext cx="34435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Служба </a:t>
            </a:r>
            <a:r>
              <a:rPr kumimoji="0" lang="ru-RU" sz="24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Дни и ночи</a:t>
            </a:r>
            <a:r>
              <a:rPr kumimoji="0" lang="ru-RU" sz="24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4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\\172.16.0.2\upload\!!! ФОТОГРАФИИ УрИ ГПС! НЕ УДАЛЯТЬ!!!\СОВРЕМЕННЫЙ ЭТАП РАЗВИТИЯ\2013 год\20.07 Служба- дни и ночи\IMG_0396.JPG"/>
          <p:cNvPicPr/>
          <p:nvPr/>
        </p:nvPicPr>
        <p:blipFill>
          <a:blip r:embed="rId5" cstate="print"/>
          <a:srcRect l="22059"/>
          <a:stretch>
            <a:fillRect/>
          </a:stretch>
        </p:blipFill>
        <p:spPr bwMode="auto">
          <a:xfrm>
            <a:off x="4644008" y="3140968"/>
            <a:ext cx="4320480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835696" y="620688"/>
            <a:ext cx="55338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Структура подготовки специалистов</a:t>
            </a:r>
            <a:endParaRPr kumimoji="0" lang="ru-RU" sz="36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1530551"/>
            <a:ext cx="89644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t"/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3525" algn="l"/>
              </a:tabLst>
            </a:pP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1268760"/>
            <a:ext cx="8640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факультете осуществляют обучение студентов и слушателей по следующим общеобразовательным программам: </a:t>
            </a:r>
          </a:p>
          <a:p>
            <a:pPr fontAlgn="t"/>
            <a:r>
              <a:rPr lang="ru-RU" sz="1600" b="1" u="sng" dirty="0" smtClean="0"/>
              <a:t>Специальность: </a:t>
            </a:r>
            <a:endParaRPr lang="ru-RU" sz="1600" dirty="0" smtClean="0"/>
          </a:p>
          <a:p>
            <a:pPr fontAlgn="t"/>
            <a:r>
              <a:rPr lang="ru-RU" sz="1600" b="1" i="1" dirty="0" smtClean="0"/>
              <a:t>20.05.01 Пожарная безопасность, квалификация - специалист</a:t>
            </a:r>
            <a:r>
              <a:rPr lang="ru-RU" sz="1600" i="1" dirty="0" smtClean="0"/>
              <a:t>:</a:t>
            </a:r>
            <a:endParaRPr lang="ru-RU" sz="1600" dirty="0" smtClean="0"/>
          </a:p>
          <a:p>
            <a:pPr fontAlgn="t"/>
            <a:r>
              <a:rPr lang="ru-RU" sz="1600" b="1" dirty="0" smtClean="0"/>
              <a:t>форма обучения очная:</a:t>
            </a:r>
            <a:r>
              <a:rPr lang="ru-RU" sz="1600" dirty="0" smtClean="0"/>
              <a:t>  срок обучения 5 лет</a:t>
            </a:r>
          </a:p>
          <a:p>
            <a:pPr fontAlgn="t"/>
            <a:r>
              <a:rPr lang="ru-RU" sz="1600" b="1" dirty="0" smtClean="0"/>
              <a:t>форма обучения заочная:</a:t>
            </a:r>
            <a:r>
              <a:rPr lang="ru-RU" sz="1600" dirty="0" smtClean="0"/>
              <a:t>  срок обучения 6 лет</a:t>
            </a:r>
          </a:p>
          <a:p>
            <a:pPr algn="just" fontAlgn="t"/>
            <a:r>
              <a:rPr lang="ru-RU" sz="1600" dirty="0" smtClean="0"/>
              <a:t>- при поступлении на базе высшего профессионального образования, среднего профессионального образования (профильного) </a:t>
            </a:r>
            <a:r>
              <a:rPr lang="ru-RU" sz="1600" b="1" dirty="0" smtClean="0"/>
              <a:t>в зависимости уровня подготовки возможно ускоренное обучение по индивидуальным учебным планам</a:t>
            </a:r>
            <a:r>
              <a:rPr lang="ru-RU" sz="1600" dirty="0" smtClean="0"/>
              <a:t>.</a:t>
            </a:r>
          </a:p>
          <a:p>
            <a:pPr fontAlgn="t"/>
            <a:r>
              <a:rPr lang="ru-RU" sz="1600" b="1" u="sng" dirty="0" smtClean="0"/>
              <a:t>Специальность: </a:t>
            </a:r>
            <a:endParaRPr lang="ru-RU" sz="1600" dirty="0" smtClean="0"/>
          </a:p>
          <a:p>
            <a:pPr fontAlgn="t"/>
            <a:r>
              <a:rPr lang="ru-RU" sz="1600" b="1" i="1" dirty="0" smtClean="0"/>
              <a:t>40.05.03 Судебная экспертиза, квалификация – специалист </a:t>
            </a:r>
            <a:r>
              <a:rPr lang="ru-RU" sz="1600" b="1" i="1" u="sng" dirty="0" smtClean="0"/>
              <a:t>(судебный эксперт)</a:t>
            </a:r>
            <a:r>
              <a:rPr lang="ru-RU" sz="1600" i="1" dirty="0" smtClean="0"/>
              <a:t>:</a:t>
            </a:r>
            <a:endParaRPr lang="ru-RU" sz="1600" dirty="0" smtClean="0"/>
          </a:p>
          <a:p>
            <a:pPr fontAlgn="t"/>
            <a:r>
              <a:rPr lang="ru-RU" sz="1600" b="1" dirty="0" smtClean="0"/>
              <a:t>форма обучения очная:</a:t>
            </a:r>
            <a:r>
              <a:rPr lang="ru-RU" sz="1600" dirty="0" smtClean="0"/>
              <a:t> срок обучения 5 лет</a:t>
            </a:r>
          </a:p>
          <a:p>
            <a:pPr fontAlgn="t"/>
            <a:r>
              <a:rPr lang="ru-RU" sz="1600" b="1" u="sng" dirty="0" smtClean="0"/>
              <a:t>Направление подготовки:</a:t>
            </a:r>
            <a:endParaRPr lang="ru-RU" sz="1600" dirty="0" smtClean="0"/>
          </a:p>
          <a:p>
            <a:pPr algn="just" fontAlgn="t"/>
            <a:r>
              <a:rPr lang="ru-RU" sz="1600" b="1" i="1" dirty="0" smtClean="0"/>
              <a:t>38.03.04 Государственное и муниципальное управление </a:t>
            </a:r>
            <a:r>
              <a:rPr lang="ru-RU" sz="1600" b="1" i="1" u="sng" dirty="0" smtClean="0"/>
              <a:t>(профиль – Управление в кризисных ситуациях)</a:t>
            </a:r>
            <a:r>
              <a:rPr lang="ru-RU" sz="1600" b="1" i="1" dirty="0" smtClean="0"/>
              <a:t>, квалификация - бакалавр</a:t>
            </a:r>
            <a:r>
              <a:rPr lang="ru-RU" sz="1600" i="1" dirty="0" smtClean="0"/>
              <a:t>:</a:t>
            </a:r>
            <a:endParaRPr lang="ru-RU" sz="1600" dirty="0" smtClean="0"/>
          </a:p>
          <a:p>
            <a:pPr fontAlgn="t"/>
            <a:r>
              <a:rPr lang="ru-RU" sz="1600" b="1" dirty="0" smtClean="0"/>
              <a:t>форма обучения очная:</a:t>
            </a:r>
            <a:r>
              <a:rPr lang="ru-RU" sz="1600" dirty="0" smtClean="0"/>
              <a:t> срок обучения 4 года</a:t>
            </a:r>
          </a:p>
          <a:p>
            <a:pPr fontAlgn="t"/>
            <a:r>
              <a:rPr lang="ru-RU" sz="1600" b="1" dirty="0" smtClean="0"/>
              <a:t>форма обучения заочная:</a:t>
            </a:r>
            <a:r>
              <a:rPr lang="ru-RU" sz="1600" dirty="0" smtClean="0"/>
              <a:t> срок обучения 4 года 6 месяцев</a:t>
            </a:r>
          </a:p>
          <a:p>
            <a:pPr algn="just" fontAlgn="t"/>
            <a:r>
              <a:rPr lang="ru-RU" sz="1600" dirty="0" smtClean="0"/>
              <a:t>- возможно поступление на базе высшего профессионального образования и получаемого высшего образования (параллельное обучение) </a:t>
            </a:r>
            <a:r>
              <a:rPr lang="ru-RU" sz="1600" b="1" dirty="0" smtClean="0"/>
              <a:t>в зависимости уровня подготовки возможно ускоренное обучение по индивидуальным учебным планам</a:t>
            </a:r>
            <a:r>
              <a:rPr lang="ru-RU" sz="1600" dirty="0" smtClean="0"/>
              <a:t>. В настоящее время по данному направлению подготовки обучаются параллельно 36 курсантов.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Рисунок 7" descr="D:\мероприятия фото\Акция - Зеленый патруль  от 04.07.2013г\DSCF58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124744"/>
            <a:ext cx="4248472" cy="573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:\мероприятия фото\Акция - Зеленый патруль  от 04.07.2013г\DSCF584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124744"/>
            <a:ext cx="4320480" cy="573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971600" y="548680"/>
            <a:ext cx="684076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в акции «Зеленый патруль» </a:t>
            </a: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совместно с ОНД Кировского района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Рисунок 7" descr="\\172.16.0.2\upload\!!! ФОТОГРАФИИ УрИ ГПС! НЕ УДАЛЯТЬ!!!\СОВРЕМЕННЫЙ ЭТАП РАЗВИТИЯ\2013 год\Образование от А до Я. 26.03.2013\IMG_069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573016"/>
            <a:ext cx="4716016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\\172.16.0.2\upload\!!! ФОТОГРАФИИ УрИ ГПС! НЕ УДАЛЯТЬ!!!\СОВРЕМЕННЫЙ ЭТАП РАЗВИТИЯ\2013 год\САМОДЕЯТЕЛЬНОСТЬ\Самодеятельность 20.03.13\SAM_002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"/>
            <a:ext cx="4427984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\\172.16.0.2\upload\!!! ФОТОГРАФИИ УрИ ГПС! НЕ УДАЛЯТЬ!!!\СОВРЕМЕННЫЙ ЭТАП РАЗВИТИЯ\2013 год\САМОДЕЯТЕЛЬНОСТЬ\САМОДЕЯТЕЛЬНОСТЬ 13 МАРТА\DSC_059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0"/>
            <a:ext cx="4716016" cy="3645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251520" y="4581128"/>
            <a:ext cx="3875356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 художественной 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самодеятельности.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Рисунок 7" descr="\\172.16.0.2\upload\!!! ФОТОГРАФИИ УрИ ГПС! НЕ УДАЛЯТЬ!!!\СОВРЕМЕННЫЙ ЭТАП РАЗВИТИЯ\2013 год\Образование от А до Я. 26.03.2013\IMG_0657.JPG"/>
          <p:cNvPicPr/>
          <p:nvPr/>
        </p:nvPicPr>
        <p:blipFill>
          <a:blip r:embed="rId4" cstate="print"/>
          <a:srcRect l="9091" r="19481"/>
          <a:stretch>
            <a:fillRect/>
          </a:stretch>
        </p:blipFill>
        <p:spPr bwMode="auto">
          <a:xfrm>
            <a:off x="179512" y="1700808"/>
            <a:ext cx="4104456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115616" y="548680"/>
            <a:ext cx="6840760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в выставке «Образование от А до Я. Карьера»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\\172.16.0.2\upload\!!! ФОТОГРАФИИ УрИ ГПС! НЕ УДАЛЯТЬ!!!\СОВРЕМЕННЫЙ ЭТАП РАЗВИТИЯ\2013 год\Образование от А до Я. 26.03.2013\IMG_0645.JPG"/>
          <p:cNvPicPr/>
          <p:nvPr/>
        </p:nvPicPr>
        <p:blipFill>
          <a:blip r:embed="rId5" cstate="print"/>
          <a:srcRect r="19720"/>
          <a:stretch>
            <a:fillRect/>
          </a:stretch>
        </p:blipFill>
        <p:spPr bwMode="auto">
          <a:xfrm>
            <a:off x="4355976" y="1916832"/>
            <a:ext cx="4680520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Рисунок 7" descr="D:\Ганина Яма 10.02.2013\DSC_016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99992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\\172.16.0.2\upload\!!! ФОТОГРАФИИ УрИ ГПС! НЕ УДАЛЯТЬ!!!\СОВРЕМЕННЫЙ ЭТАП РАЗВИТИЯ\2013 год\Крещение и развод 21.01.2013\IMG_49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356992"/>
            <a:ext cx="4644008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Ганина Яма 10.02.2013\DSC_008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356992"/>
            <a:ext cx="4499992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\\172.16.0.2\upload\!!! ФОТОГРАФИИ УрИ ГПС! НЕ УДАЛЯТЬ!!!\СОВРЕМЕННЫЙ ЭТАП РАЗВИТИЯ\2013 год\Крещение и развод 21.01.2013\IMG_493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0"/>
            <a:ext cx="4644008" cy="335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Рисунок 7" descr="D:\мероприятия фото\из музея Бажова\DSCN203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844824"/>
            <a:ext cx="5256584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D:\мероприятия фото\Ночь в музее\IMAG036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1484784"/>
            <a:ext cx="3096344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115616" y="620688"/>
            <a:ext cx="6768752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волонтеров в проведении городского мероприятия «Ночь музеев»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Рисунок 7" descr="D:\выпуск2013\диплом_0138.JPG"/>
          <p:cNvPicPr/>
          <p:nvPr/>
        </p:nvPicPr>
        <p:blipFill>
          <a:blip r:embed="rId4" cstate="print"/>
          <a:srcRect l="8824"/>
          <a:stretch>
            <a:fillRect/>
          </a:stretch>
        </p:blipFill>
        <p:spPr bwMode="auto">
          <a:xfrm>
            <a:off x="107504" y="2838709"/>
            <a:ext cx="4464496" cy="35426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\\172.16.0.2\upload\Факультет платных образовательных услуг\Шурыгин С.Д\100_729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2204864"/>
            <a:ext cx="4355976" cy="35283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Прямоугольник 11"/>
          <p:cNvSpPr/>
          <p:nvPr/>
        </p:nvSpPr>
        <p:spPr>
          <a:xfrm>
            <a:off x="2123728" y="1196752"/>
            <a:ext cx="4547527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Выпуск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студентов факультета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Рисунок 7" descr="D:\Бал\files\DSC028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620688"/>
            <a:ext cx="6552728" cy="4608512"/>
          </a:xfrm>
          <a:prstGeom prst="roundRect">
            <a:avLst>
              <a:gd name="adj" fmla="val 280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23528" y="5373216"/>
            <a:ext cx="8496944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студентов факультета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костюмированном бале, посвященном памяти дома Романовых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074" name="Picture 2" descr="E:\Кузнецов АА\фото презинтация\скан 002,.jpg"/>
          <p:cNvPicPr>
            <a:picLocks noChangeAspect="1" noChangeArrowheads="1"/>
          </p:cNvPicPr>
          <p:nvPr/>
        </p:nvPicPr>
        <p:blipFill>
          <a:blip r:embed="rId4" cstate="print"/>
          <a:srcRect t="1004" r="6085" b="17152"/>
          <a:stretch>
            <a:fillRect/>
          </a:stretch>
        </p:blipFill>
        <p:spPr bwMode="auto">
          <a:xfrm>
            <a:off x="0" y="0"/>
            <a:ext cx="9131554" cy="623731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2008" y="6309320"/>
            <a:ext cx="896448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Первый выпуск факультета. Очное отделение. 2011 год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098" name="Picture 2" descr="E:\Кузнецов АА\фото презинтация\скан 003 001.jpg"/>
          <p:cNvPicPr>
            <a:picLocks noChangeAspect="1" noChangeArrowheads="1"/>
          </p:cNvPicPr>
          <p:nvPr/>
        </p:nvPicPr>
        <p:blipFill>
          <a:blip r:embed="rId4" cstate="print"/>
          <a:srcRect t="926" r="1922" b="8633"/>
          <a:stretch>
            <a:fillRect/>
          </a:stretch>
        </p:blipFill>
        <p:spPr bwMode="auto">
          <a:xfrm>
            <a:off x="-13702" y="-27384"/>
            <a:ext cx="91577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146" name="Picture 2" descr="E:\Кузнецов АА\фото презинтация\толумбаев 001.jpg"/>
          <p:cNvPicPr>
            <a:picLocks noChangeAspect="1" noChangeArrowheads="1"/>
          </p:cNvPicPr>
          <p:nvPr/>
        </p:nvPicPr>
        <p:blipFill>
          <a:blip r:embed="rId4" cstate="print"/>
          <a:srcRect b="20325"/>
          <a:stretch>
            <a:fillRect/>
          </a:stretch>
        </p:blipFill>
        <p:spPr bwMode="auto">
          <a:xfrm>
            <a:off x="0" y="-171400"/>
            <a:ext cx="9143999" cy="604867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609329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Выпуск факультета. Очное отделение. 2016 год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5229200"/>
          </a:xfrm>
        </p:spPr>
        <p:txBody>
          <a:bodyPr>
            <a:normAutofit fontScale="25000" lnSpcReduction="20000"/>
          </a:bodyPr>
          <a:lstStyle/>
          <a:p>
            <a:pPr marL="0" fontAlgn="t">
              <a:buNone/>
            </a:pPr>
            <a:r>
              <a:rPr lang="ru-RU" sz="6400" b="1" u="sng" dirty="0" smtClean="0">
                <a:ea typeface="Times New Roman" pitchFamily="18" charset="0"/>
                <a:cs typeface="Times New Roman" pitchFamily="18" charset="0"/>
              </a:rPr>
              <a:t>Направление подготовки:</a:t>
            </a:r>
          </a:p>
          <a:p>
            <a:pPr marL="0" algn="just" fontAlgn="t">
              <a:buNone/>
            </a:pPr>
            <a:r>
              <a:rPr lang="ru-RU" sz="6400" b="1" i="1" dirty="0" smtClean="0">
                <a:ea typeface="Times New Roman" pitchFamily="18" charset="0"/>
                <a:cs typeface="Times New Roman" pitchFamily="18" charset="0"/>
              </a:rPr>
              <a:t>20.03.01  Техносферная безопасность (профиль –Пожарная безопасность), квалификация </a:t>
            </a:r>
            <a:r>
              <a:rPr lang="ru-RU" sz="6400" b="1" i="1" dirty="0" smtClean="0">
                <a:ea typeface="Times New Roman" pitchFamily="18" charset="0"/>
                <a:cs typeface="Times New Roman" pitchFamily="18" charset="0"/>
              </a:rPr>
              <a:t>– </a:t>
            </a:r>
            <a:r>
              <a:rPr lang="ru-RU" sz="6400" b="1" i="1" dirty="0" smtClean="0">
                <a:ea typeface="Times New Roman" pitchFamily="18" charset="0"/>
                <a:cs typeface="Times New Roman" pitchFamily="18" charset="0"/>
              </a:rPr>
              <a:t>бакалавр</a:t>
            </a:r>
            <a:r>
              <a:rPr lang="ru-RU" sz="6400" b="1" i="1" dirty="0" smtClean="0">
                <a:ea typeface="Times New Roman" pitchFamily="18" charset="0"/>
                <a:cs typeface="Times New Roman" pitchFamily="18" charset="0"/>
              </a:rPr>
              <a:t>:</a:t>
            </a:r>
            <a:endParaRPr lang="ru-RU" sz="6400" b="1" i="1" dirty="0" smtClean="0">
              <a:ea typeface="Times New Roman" pitchFamily="18" charset="0"/>
              <a:cs typeface="Times New Roman" pitchFamily="18" charset="0"/>
            </a:endParaRPr>
          </a:p>
          <a:p>
            <a:pPr marL="0" fontAlgn="t">
              <a:buNone/>
            </a:pPr>
            <a:r>
              <a:rPr lang="ru-RU" sz="6400" b="1" dirty="0" smtClean="0">
                <a:ea typeface="Times New Roman" pitchFamily="18" charset="0"/>
                <a:cs typeface="Times New Roman" pitchFamily="18" charset="0"/>
              </a:rPr>
              <a:t>форма обучения очная: </a:t>
            </a:r>
            <a:r>
              <a:rPr lang="ru-RU" sz="6400" dirty="0" smtClean="0">
                <a:ea typeface="Times New Roman" pitchFamily="18" charset="0"/>
                <a:cs typeface="Times New Roman" pitchFamily="18" charset="0"/>
              </a:rPr>
              <a:t>срок обучения 4 года</a:t>
            </a:r>
          </a:p>
          <a:p>
            <a:pPr marL="0" fontAlgn="t">
              <a:buNone/>
            </a:pPr>
            <a:r>
              <a:rPr lang="ru-RU" sz="6400" b="1" u="sng" dirty="0" smtClean="0">
                <a:ea typeface="Times New Roman" pitchFamily="18" charset="0"/>
                <a:cs typeface="Times New Roman" pitchFamily="18" charset="0"/>
              </a:rPr>
              <a:t>Среднее </a:t>
            </a:r>
            <a:r>
              <a:rPr lang="ru-RU" sz="6400" b="1" u="sng" dirty="0" smtClean="0">
                <a:ea typeface="Times New Roman" pitchFamily="18" charset="0"/>
                <a:cs typeface="Times New Roman" pitchFamily="18" charset="0"/>
              </a:rPr>
              <a:t>профессиональное образование:</a:t>
            </a:r>
          </a:p>
          <a:p>
            <a:pPr marL="0" algn="just" fontAlgn="t">
              <a:buNone/>
            </a:pPr>
            <a:r>
              <a:rPr lang="ru-RU" sz="6400" b="1" i="1" dirty="0" smtClean="0">
                <a:ea typeface="Times New Roman" pitchFamily="18" charset="0"/>
                <a:cs typeface="Times New Roman" pitchFamily="18" charset="0"/>
              </a:rPr>
              <a:t>20.02.04 Пожарная безопасность, квалификация - техник</a:t>
            </a:r>
          </a:p>
          <a:p>
            <a:pPr marL="0" algn="just" fontAlgn="t">
              <a:buNone/>
            </a:pPr>
            <a:r>
              <a:rPr lang="ru-RU" sz="6400" b="1" i="1" dirty="0" smtClean="0">
                <a:ea typeface="Times New Roman" pitchFamily="18" charset="0"/>
                <a:cs typeface="Times New Roman" pitchFamily="18" charset="0"/>
              </a:rPr>
              <a:t>форма обучения очная:</a:t>
            </a:r>
          </a:p>
          <a:p>
            <a:pPr marL="0" fontAlgn="t">
              <a:buNone/>
            </a:pPr>
            <a:r>
              <a:rPr lang="ru-RU" sz="6400" dirty="0" smtClean="0">
                <a:ea typeface="Times New Roman" pitchFamily="18" charset="0"/>
                <a:cs typeface="Times New Roman" pitchFamily="18" charset="0"/>
              </a:rPr>
              <a:t>- срок обучения 3 года 10 месяцев, поступление на базе общего образования (9 классов); </a:t>
            </a:r>
          </a:p>
          <a:p>
            <a:pPr marL="0" fontAlgn="t">
              <a:buNone/>
            </a:pPr>
            <a:r>
              <a:rPr lang="ru-RU" sz="6400" dirty="0" smtClean="0">
                <a:ea typeface="Times New Roman" pitchFamily="18" charset="0"/>
                <a:cs typeface="Times New Roman" pitchFamily="18" charset="0"/>
              </a:rPr>
              <a:t>- срок </a:t>
            </a:r>
            <a:r>
              <a:rPr lang="ru-RU" sz="6400" dirty="0" smtClean="0">
                <a:ea typeface="Times New Roman" pitchFamily="18" charset="0"/>
                <a:cs typeface="Times New Roman" pitchFamily="18" charset="0"/>
              </a:rPr>
              <a:t>обучения 2 года 10 месяцев, поступление на базе среднего общего образования (11 классов).</a:t>
            </a:r>
          </a:p>
          <a:p>
            <a:pPr marL="0" fontAlgn="t">
              <a:buFontTx/>
              <a:buChar char="-"/>
            </a:pPr>
            <a:endParaRPr lang="ru-RU" sz="56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fontAlgn="t">
              <a:buNone/>
            </a:pPr>
            <a:r>
              <a:rPr lang="ru-RU" sz="6400" b="1" u="sng" dirty="0" smtClean="0">
                <a:ea typeface="Times New Roman" pitchFamily="18" charset="0"/>
                <a:cs typeface="Times New Roman" pitchFamily="18" charset="0"/>
              </a:rPr>
              <a:t>В институте ведётся работа и планируется открытие МАГИСТРАТУРЫ в 2017 году.</a:t>
            </a:r>
          </a:p>
          <a:p>
            <a:pPr marL="0" fontAlgn="t">
              <a:buNone/>
            </a:pPr>
            <a:r>
              <a:rPr lang="ru-RU" sz="6400" b="1" dirty="0" smtClean="0">
                <a:ea typeface="Times New Roman" pitchFamily="18" charset="0"/>
                <a:cs typeface="Times New Roman" pitchFamily="18" charset="0"/>
              </a:rPr>
              <a:t>Магистерские программы:</a:t>
            </a:r>
          </a:p>
          <a:p>
            <a:pPr marL="0" lvl="0" fontAlgn="t">
              <a:buNone/>
            </a:pPr>
            <a:endParaRPr lang="ru-RU" b="1" dirty="0" smtClean="0">
              <a:ea typeface="Times New Roman" pitchFamily="18" charset="0"/>
              <a:cs typeface="Times New Roman" pitchFamily="18" charset="0"/>
            </a:endParaRPr>
          </a:p>
          <a:p>
            <a:pPr marL="0" lvl="0" fontAlgn="t">
              <a:buNone/>
            </a:pPr>
            <a:r>
              <a:rPr lang="ru-RU" sz="6400" b="1" dirty="0" smtClean="0">
                <a:ea typeface="Times New Roman" pitchFamily="18" charset="0"/>
                <a:cs typeface="Times New Roman" pitchFamily="18" charset="0"/>
              </a:rPr>
              <a:t>Направление </a:t>
            </a:r>
            <a:r>
              <a:rPr lang="ru-RU" sz="6400" b="1" dirty="0" smtClean="0">
                <a:ea typeface="Times New Roman" pitchFamily="18" charset="0"/>
                <a:cs typeface="Times New Roman" pitchFamily="18" charset="0"/>
              </a:rPr>
              <a:t>подготовки:</a:t>
            </a:r>
          </a:p>
          <a:p>
            <a:pPr marL="0" fontAlgn="t">
              <a:buNone/>
            </a:pPr>
            <a:r>
              <a:rPr lang="ru-RU" sz="6400" b="1" i="1" dirty="0" smtClean="0">
                <a:ea typeface="Times New Roman" pitchFamily="18" charset="0"/>
                <a:cs typeface="Times New Roman" pitchFamily="18" charset="0"/>
              </a:rPr>
              <a:t>38.04.04 Государственное и муниципальное управление (уровень магистратуры).</a:t>
            </a:r>
          </a:p>
          <a:p>
            <a:pPr marL="0" lvl="0" fontAlgn="t">
              <a:buNone/>
            </a:pPr>
            <a:r>
              <a:rPr lang="ru-RU" sz="6400" b="1" dirty="0" smtClean="0">
                <a:ea typeface="Times New Roman" pitchFamily="18" charset="0"/>
                <a:cs typeface="Times New Roman" pitchFamily="18" charset="0"/>
              </a:rPr>
              <a:t>Направление </a:t>
            </a:r>
            <a:r>
              <a:rPr lang="ru-RU" sz="6400" b="1" dirty="0" smtClean="0">
                <a:ea typeface="Times New Roman" pitchFamily="18" charset="0"/>
                <a:cs typeface="Times New Roman" pitchFamily="18" charset="0"/>
              </a:rPr>
              <a:t>подготовки:</a:t>
            </a:r>
          </a:p>
          <a:p>
            <a:pPr marL="0" fontAlgn="t">
              <a:buNone/>
            </a:pPr>
            <a:r>
              <a:rPr lang="ru-RU" sz="6400" b="1" i="1" dirty="0" smtClean="0">
                <a:ea typeface="Times New Roman" pitchFamily="18" charset="0"/>
                <a:cs typeface="Times New Roman" pitchFamily="18" charset="0"/>
              </a:rPr>
              <a:t>20.04.01 Техносферная безопасность (уровень магистратуры).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805057" y="292140"/>
            <a:ext cx="5533887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4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Структура подготовки специалистов</a:t>
            </a:r>
            <a:endParaRPr kumimoji="0" lang="ru-RU" sz="36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827584" cy="1146602"/>
          </a:xfrm>
          <a:prstGeom prst="rect">
            <a:avLst/>
          </a:prstGeom>
          <a:noFill/>
        </p:spPr>
      </p:pic>
      <p:pic>
        <p:nvPicPr>
          <p:cNvPr id="6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188640"/>
            <a:ext cx="827584" cy="1169730"/>
          </a:xfrm>
          <a:prstGeom prst="rect">
            <a:avLst/>
          </a:prstGeom>
          <a:noFill/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403648" y="692696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122" name="Picture 2" descr="E:\Кузнецов АА\фото презинтация\скан 004.jpg"/>
          <p:cNvPicPr>
            <a:picLocks noChangeAspect="1" noChangeArrowheads="1"/>
          </p:cNvPicPr>
          <p:nvPr/>
        </p:nvPicPr>
        <p:blipFill>
          <a:blip r:embed="rId4" cstate="print"/>
          <a:srcRect b="705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6146" name="Picture 2" descr="\\172.16.0.2\Upload\Факультет платных образовательных услуг\!!!ВХОДЯЩИЕ\фото ФПОУ\IMG_90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971600" y="5934670"/>
            <a:ext cx="72704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Сотрудники факультета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4445096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Пилипон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Виктор Петрович  (2006 – 2009 г.г.)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И.о. Назаров Анатолий Романович  (2009 – 2011 г.г.)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Лагунов Сергей Павлович  (2011 г.)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Шурыгин Сергей Дмитриевич  ( с 2011 г. - по настоящее время)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55776" y="663079"/>
            <a:ext cx="3922099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Начальники Факультета:</a:t>
            </a: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1" name="Picture 1" descr="C:\Users\Дан Василий\Desktop\2412bc0fcb0d2030cd58d0e68d73232a-800x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340768"/>
            <a:ext cx="7403901" cy="3771229"/>
          </a:xfrm>
          <a:prstGeom prst="roundRect">
            <a:avLst>
              <a:gd name="adj" fmla="val 319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2575941" y="620688"/>
            <a:ext cx="3737753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Начальник Факультета:</a:t>
            </a: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1" name="Picture 1" descr="C:\Users\Дан Василий\Desktop\shurig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268760"/>
            <a:ext cx="2448272" cy="366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699792" y="1124745"/>
            <a:ext cx="6444208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Начальник факультета платных образовательных услуг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ШУРЫГИН  Сергей  Дмитриевич</a:t>
            </a:r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Родился 01 августа 1959 года в Карагандинской области, республики Казахстан. Образование высшее: в 1983 г. окончил Свердловское высшее военно-политическое танко-артиллерийское  училище. С ноября 1977 года по август 1979 года проходил срочную военную службу в Прибалтийском и Среднеазиатском военных округах. С июля 1983 года по июнь 1993 года проходил военную службу различных должностях Министерства обороны СССР и Российской Федерации в Группе советских войск в Германии и Уральском военном округе. С июля 1993 года по август 2011 года проходил службу в Екатеринбургском пожарно-техническом училище МВД России (впоследствии – Уральском институте ГПС МЧС России) в должностях: заместитель начальника курса, начальник курса, заместитель начальника отдела кадров, начальник факультета. Полковник внутренней службы (в отставке). После выхода на пенсию с 01 сентября 2011 года назначен на должность начальника факультета платных образовательных услуг Уральского института ГПС МЧС России. Награжден медалью Ордена «За заслуги перед Отечеством» 2 степени и ведомственными наградами.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79512" y="1052736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Первый набор на факультет произвели в 2006 году по двум формам обучения - очной и заочной. В 2008 году впервые был произведен набор группы обучаемых на базе 9 классов по специальности «техник пожарной безопасности».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259632" y="2564904"/>
            <a:ext cx="68731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Структура и система управления факультета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первый год работы</a:t>
            </a:r>
            <a:endParaRPr kumimoji="0" lang="ru-RU" sz="36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331640" y="2060848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67544" y="3789040"/>
          <a:ext cx="8208912" cy="280416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4176464"/>
                <a:gridCol w="2160240"/>
                <a:gridCol w="1872208"/>
              </a:tblGrid>
              <a:tr h="816993">
                <a:tc>
                  <a:txBody>
                    <a:bodyPr/>
                    <a:lstStyle/>
                    <a:p>
                      <a:pPr marR="26924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структурных подразделений и должностей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03" marR="66603" marT="0" marB="0"/>
                </a:tc>
                <a:tc>
                  <a:txBody>
                    <a:bodyPr/>
                    <a:lstStyle/>
                    <a:p>
                      <a:pPr marR="26924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Специальное звание 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категория персонала)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03" marR="66603" marT="0" marB="0"/>
                </a:tc>
                <a:tc>
                  <a:txBody>
                    <a:bodyPr/>
                    <a:lstStyle/>
                    <a:p>
                      <a:pPr marL="43180" marR="26924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должностей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03" marR="66603" marT="0" marB="0"/>
                </a:tc>
              </a:tr>
              <a:tr h="204248">
                <a:tc>
                  <a:txBody>
                    <a:bodyPr/>
                    <a:lstStyle/>
                    <a:p>
                      <a:pPr marR="2692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Начальник факультета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03" marR="66603" marT="0" marB="0"/>
                </a:tc>
                <a:tc>
                  <a:txBody>
                    <a:bodyPr/>
                    <a:lstStyle/>
                    <a:p>
                      <a:pPr marR="2692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cs typeface="Times New Roman" pitchFamily="18" charset="0"/>
                        </a:rPr>
                        <a:t>Работник</a:t>
                      </a:r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03" marR="66603" marT="0" marB="0"/>
                </a:tc>
                <a:tc>
                  <a:txBody>
                    <a:bodyPr/>
                    <a:lstStyle/>
                    <a:p>
                      <a:pPr marL="43180" marR="2692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03" marR="66603" marT="0" marB="0"/>
                </a:tc>
              </a:tr>
              <a:tr h="204248">
                <a:tc>
                  <a:txBody>
                    <a:bodyPr/>
                    <a:lstStyle/>
                    <a:p>
                      <a:pPr marR="2692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cs typeface="Times New Roman" pitchFamily="18" charset="0"/>
                        </a:rPr>
                        <a:t>Заместитель начальника факультета</a:t>
                      </a:r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03" marR="66603" marT="0" marB="0"/>
                </a:tc>
                <a:tc>
                  <a:txBody>
                    <a:bodyPr/>
                    <a:lstStyle/>
                    <a:p>
                      <a:pPr marR="2692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cs typeface="Times New Roman" pitchFamily="18" charset="0"/>
                        </a:rPr>
                        <a:t>Работник</a:t>
                      </a:r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03" marR="66603" marT="0" marB="0"/>
                </a:tc>
                <a:tc>
                  <a:txBody>
                    <a:bodyPr/>
                    <a:lstStyle/>
                    <a:p>
                      <a:pPr marL="43180" marR="2692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03" marR="66603" marT="0" marB="0"/>
                </a:tc>
              </a:tr>
              <a:tr h="204248">
                <a:tc>
                  <a:txBody>
                    <a:bodyPr/>
                    <a:lstStyle/>
                    <a:p>
                      <a:pPr marR="2692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cs typeface="Times New Roman" pitchFamily="18" charset="0"/>
                        </a:rPr>
                        <a:t>Старший методист</a:t>
                      </a:r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03" marR="66603" marT="0" marB="0"/>
                </a:tc>
                <a:tc>
                  <a:txBody>
                    <a:bodyPr/>
                    <a:lstStyle/>
                    <a:p>
                      <a:pPr marR="2692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cs typeface="Times New Roman" pitchFamily="18" charset="0"/>
                        </a:rPr>
                        <a:t>Работник</a:t>
                      </a:r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03" marR="66603" marT="0" marB="0"/>
                </a:tc>
                <a:tc>
                  <a:txBody>
                    <a:bodyPr/>
                    <a:lstStyle/>
                    <a:p>
                      <a:pPr marL="43180" marR="2692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03" marR="66603" marT="0" marB="0"/>
                </a:tc>
              </a:tr>
              <a:tr h="204248">
                <a:tc>
                  <a:txBody>
                    <a:bodyPr/>
                    <a:lstStyle/>
                    <a:p>
                      <a:pPr marR="2692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cs typeface="Times New Roman" pitchFamily="18" charset="0"/>
                        </a:rPr>
                        <a:t> Методист </a:t>
                      </a:r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03" marR="66603" marT="0" marB="0"/>
                </a:tc>
                <a:tc>
                  <a:txBody>
                    <a:bodyPr/>
                    <a:lstStyle/>
                    <a:p>
                      <a:pPr marR="2692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cs typeface="Times New Roman" pitchFamily="18" charset="0"/>
                        </a:rPr>
                        <a:t>Работник</a:t>
                      </a:r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03" marR="66603" marT="0" marB="0"/>
                </a:tc>
                <a:tc>
                  <a:txBody>
                    <a:bodyPr/>
                    <a:lstStyle/>
                    <a:p>
                      <a:pPr marL="43180" marR="2692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03" marR="66603" marT="0" marB="0"/>
                </a:tc>
              </a:tr>
              <a:tr h="204248">
                <a:tc>
                  <a:txBody>
                    <a:bodyPr/>
                    <a:lstStyle/>
                    <a:p>
                      <a:pPr marR="2692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cs typeface="Times New Roman" pitchFamily="18" charset="0"/>
                        </a:rPr>
                        <a:t>Привлеченные преподаватели  других вузов</a:t>
                      </a:r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03" marR="66603" marT="0" marB="0"/>
                </a:tc>
                <a:tc>
                  <a:txBody>
                    <a:bodyPr/>
                    <a:lstStyle/>
                    <a:p>
                      <a:pPr marR="2692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cs typeface="Times New Roman" pitchFamily="18" charset="0"/>
                        </a:rPr>
                        <a:t>Работник</a:t>
                      </a:r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03" marR="66603" marT="0" marB="0"/>
                </a:tc>
                <a:tc>
                  <a:txBody>
                    <a:bodyPr/>
                    <a:lstStyle/>
                    <a:p>
                      <a:pPr marL="43180" marR="2692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03" marR="66603" marT="0" marB="0"/>
                </a:tc>
              </a:tr>
              <a:tr h="204248">
                <a:tc gridSpan="2">
                  <a:txBody>
                    <a:bodyPr/>
                    <a:lstStyle/>
                    <a:p>
                      <a:pPr marR="2692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03" marR="66603" marT="0" marB="0"/>
                </a:tc>
                <a:tc hMerge="1">
                  <a:txBody>
                    <a:bodyPr/>
                    <a:lstStyle/>
                    <a:p>
                      <a:pPr marR="2692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03" marR="66603" marT="0" marB="0"/>
                </a:tc>
                <a:tc>
                  <a:txBody>
                    <a:bodyPr/>
                    <a:lstStyle/>
                    <a:p>
                      <a:pPr marL="43180" marR="2692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03" marR="66603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ИКАЗЫ, РАПОРТЫ\Орел МЧ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27584" cy="1146602"/>
          </a:xfrm>
          <a:prstGeom prst="rect">
            <a:avLst/>
          </a:prstGeom>
          <a:noFill/>
        </p:spPr>
      </p:pic>
      <p:pic>
        <p:nvPicPr>
          <p:cNvPr id="1028" name="Picture 4" descr="C:\Users\Дан Василий\Desktop\gerb-g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7022"/>
            <a:ext cx="827584" cy="11697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ФГБОУ ВО Уральский институт ГПС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31640" y="548680"/>
            <a:ext cx="640871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1124744"/>
            <a:ext cx="0" cy="5733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6813376"/>
            <a:ext cx="8892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0962" name="Picture 2" descr="C:\Users\Дан Василий\Desktop\img_1087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"/>
            <a:ext cx="4859537" cy="3645023"/>
          </a:xfrm>
          <a:prstGeom prst="rect">
            <a:avLst/>
          </a:prstGeom>
          <a:noFill/>
        </p:spPr>
      </p:pic>
      <p:pic>
        <p:nvPicPr>
          <p:cNvPr id="40963" name="Picture 3" descr="C:\Users\Дан Василий\Desktop\image69507463.jpg"/>
          <p:cNvPicPr>
            <a:picLocks noChangeAspect="1" noChangeArrowheads="1"/>
          </p:cNvPicPr>
          <p:nvPr/>
        </p:nvPicPr>
        <p:blipFill>
          <a:blip r:embed="rId5" cstate="print"/>
          <a:srcRect l="6633"/>
          <a:stretch>
            <a:fillRect/>
          </a:stretch>
        </p:blipFill>
        <p:spPr bwMode="auto">
          <a:xfrm>
            <a:off x="4355976" y="0"/>
            <a:ext cx="4788024" cy="3645024"/>
          </a:xfrm>
          <a:prstGeom prst="rect">
            <a:avLst/>
          </a:prstGeom>
          <a:noFill/>
        </p:spPr>
      </p:pic>
      <p:pic>
        <p:nvPicPr>
          <p:cNvPr id="40961" name="Picture 1" descr="C:\Users\Дан Василий\Desktop\be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21522" y="3645024"/>
            <a:ext cx="4822478" cy="3212976"/>
          </a:xfrm>
          <a:prstGeom prst="rect">
            <a:avLst/>
          </a:prstGeom>
          <a:noFill/>
        </p:spPr>
      </p:pic>
      <p:pic>
        <p:nvPicPr>
          <p:cNvPr id="40965" name="Picture 5" descr="C:\Users\Дан Василий\Desktop\vdp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590133"/>
            <a:ext cx="4355976" cy="32678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2015</Words>
  <Application>Microsoft Office PowerPoint</Application>
  <PresentationFormat>Экран (4:3)</PresentationFormat>
  <Paragraphs>351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Слайд 1</vt:lpstr>
      <vt:lpstr>Слайд 2</vt:lpstr>
      <vt:lpstr>Слайд 3</vt:lpstr>
      <vt:lpstr>Слайд 4</vt:lpstr>
      <vt:lpstr>ФГБОУ ВО Уральский институт ГПС МЧС России  Структура подготовки специалистов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Василий Дан</dc:creator>
  <cp:lastModifiedBy>Гриднев Александр</cp:lastModifiedBy>
  <cp:revision>53</cp:revision>
  <dcterms:created xsi:type="dcterms:W3CDTF">2017-01-19T10:45:01Z</dcterms:created>
  <dcterms:modified xsi:type="dcterms:W3CDTF">2017-09-21T07:06:26Z</dcterms:modified>
</cp:coreProperties>
</file>